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76" r:id="rId2"/>
  </p:sldMasterIdLst>
  <p:notesMasterIdLst>
    <p:notesMasterId r:id="rId63"/>
  </p:notesMasterIdLst>
  <p:handoutMasterIdLst>
    <p:handoutMasterId r:id="rId64"/>
  </p:handoutMasterIdLst>
  <p:sldIdLst>
    <p:sldId id="380" r:id="rId3"/>
    <p:sldId id="385" r:id="rId4"/>
    <p:sldId id="256" r:id="rId5"/>
    <p:sldId id="262" r:id="rId6"/>
    <p:sldId id="257" r:id="rId7"/>
    <p:sldId id="361" r:id="rId8"/>
    <p:sldId id="263" r:id="rId9"/>
    <p:sldId id="391" r:id="rId10"/>
    <p:sldId id="394" r:id="rId11"/>
    <p:sldId id="377" r:id="rId12"/>
    <p:sldId id="376" r:id="rId13"/>
    <p:sldId id="387" r:id="rId14"/>
    <p:sldId id="324" r:id="rId15"/>
    <p:sldId id="373" r:id="rId16"/>
    <p:sldId id="392" r:id="rId17"/>
    <p:sldId id="365" r:id="rId18"/>
    <p:sldId id="395" r:id="rId19"/>
    <p:sldId id="327" r:id="rId20"/>
    <p:sldId id="325" r:id="rId21"/>
    <p:sldId id="328" r:id="rId22"/>
    <p:sldId id="366" r:id="rId23"/>
    <p:sldId id="349" r:id="rId24"/>
    <p:sldId id="310" r:id="rId25"/>
    <p:sldId id="311" r:id="rId26"/>
    <p:sldId id="312" r:id="rId27"/>
    <p:sldId id="337" r:id="rId28"/>
    <p:sldId id="322" r:id="rId29"/>
    <p:sldId id="356" r:id="rId30"/>
    <p:sldId id="299" r:id="rId31"/>
    <p:sldId id="286" r:id="rId32"/>
    <p:sldId id="386" r:id="rId33"/>
    <p:sldId id="287" r:id="rId34"/>
    <p:sldId id="295" r:id="rId35"/>
    <p:sldId id="288" r:id="rId36"/>
    <p:sldId id="289" r:id="rId37"/>
    <p:sldId id="290" r:id="rId38"/>
    <p:sldId id="351" r:id="rId39"/>
    <p:sldId id="369" r:id="rId40"/>
    <p:sldId id="293" r:id="rId41"/>
    <p:sldId id="368" r:id="rId42"/>
    <p:sldId id="367" r:id="rId43"/>
    <p:sldId id="374" r:id="rId44"/>
    <p:sldId id="370" r:id="rId45"/>
    <p:sldId id="352" r:id="rId46"/>
    <p:sldId id="296" r:id="rId47"/>
    <p:sldId id="301" r:id="rId48"/>
    <p:sldId id="297" r:id="rId49"/>
    <p:sldId id="294" r:id="rId50"/>
    <p:sldId id="302" r:id="rId51"/>
    <p:sldId id="303" r:id="rId52"/>
    <p:sldId id="357" r:id="rId53"/>
    <p:sldId id="305" r:id="rId54"/>
    <p:sldId id="347" r:id="rId55"/>
    <p:sldId id="307" r:id="rId56"/>
    <p:sldId id="390" r:id="rId57"/>
    <p:sldId id="304" r:id="rId58"/>
    <p:sldId id="393" r:id="rId59"/>
    <p:sldId id="364" r:id="rId60"/>
    <p:sldId id="379" r:id="rId61"/>
    <p:sldId id="372"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774196-B707-4049-9090-A8A2EC09DB43}">
          <p14:sldIdLst>
            <p14:sldId id="380"/>
            <p14:sldId id="385"/>
            <p14:sldId id="256"/>
            <p14:sldId id="262"/>
            <p14:sldId id="257"/>
            <p14:sldId id="361"/>
            <p14:sldId id="263"/>
            <p14:sldId id="391"/>
            <p14:sldId id="394"/>
            <p14:sldId id="377"/>
            <p14:sldId id="376"/>
            <p14:sldId id="387"/>
            <p14:sldId id="324"/>
            <p14:sldId id="373"/>
            <p14:sldId id="392"/>
            <p14:sldId id="365"/>
            <p14:sldId id="395"/>
            <p14:sldId id="327"/>
            <p14:sldId id="325"/>
            <p14:sldId id="328"/>
            <p14:sldId id="366"/>
            <p14:sldId id="349"/>
            <p14:sldId id="310"/>
            <p14:sldId id="311"/>
            <p14:sldId id="312"/>
            <p14:sldId id="337"/>
            <p14:sldId id="322"/>
            <p14:sldId id="356"/>
            <p14:sldId id="299"/>
            <p14:sldId id="286"/>
            <p14:sldId id="386"/>
            <p14:sldId id="287"/>
            <p14:sldId id="295"/>
            <p14:sldId id="288"/>
            <p14:sldId id="289"/>
            <p14:sldId id="290"/>
            <p14:sldId id="351"/>
            <p14:sldId id="369"/>
            <p14:sldId id="293"/>
            <p14:sldId id="368"/>
            <p14:sldId id="367"/>
            <p14:sldId id="374"/>
            <p14:sldId id="370"/>
            <p14:sldId id="352"/>
            <p14:sldId id="296"/>
            <p14:sldId id="301"/>
            <p14:sldId id="297"/>
            <p14:sldId id="294"/>
            <p14:sldId id="302"/>
            <p14:sldId id="303"/>
            <p14:sldId id="357"/>
            <p14:sldId id="305"/>
            <p14:sldId id="347"/>
            <p14:sldId id="307"/>
            <p14:sldId id="390"/>
            <p14:sldId id="304"/>
            <p14:sldId id="393"/>
            <p14:sldId id="364"/>
            <p14:sldId id="379"/>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Christi" initials="AC" lastIdx="33" clrIdx="0">
    <p:extLst>
      <p:ext uri="{19B8F6BF-5375-455C-9EA6-DF929625EA0E}">
        <p15:presenceInfo xmlns:p15="http://schemas.microsoft.com/office/powerpoint/2012/main" userId="S-1-5-21-1210076395-888231931-1413245497-119686" providerId="AD"/>
      </p:ext>
    </p:extLst>
  </p:cmAuthor>
  <p:cmAuthor id="2" name="Muller, Amanda L" initials="MAL" lastIdx="31" clrIdx="1">
    <p:extLst>
      <p:ext uri="{19B8F6BF-5375-455C-9EA6-DF929625EA0E}">
        <p15:presenceInfo xmlns:p15="http://schemas.microsoft.com/office/powerpoint/2012/main" userId="S-1-5-21-1210076395-888231931-1413245497-183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D0873-EBB5-1D40-A9F9-8A7C7D21DA87}" v="18" dt="2021-02-22T15:00:11.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itman" userId="f90a83c56bb2d024" providerId="LiveId" clId="{74ED0873-EBB5-1D40-A9F9-8A7C7D21DA87}"/>
    <pc:docChg chg="custSel modSld">
      <pc:chgData name="Susan Pitman" userId="f90a83c56bb2d024" providerId="LiveId" clId="{74ED0873-EBB5-1D40-A9F9-8A7C7D21DA87}" dt="2021-02-22T15:00:11.535" v="221" actId="20577"/>
      <pc:docMkLst>
        <pc:docMk/>
      </pc:docMkLst>
      <pc:sldChg chg="addSp delSp modSp mod">
        <pc:chgData name="Susan Pitman" userId="f90a83c56bb2d024" providerId="LiveId" clId="{74ED0873-EBB5-1D40-A9F9-8A7C7D21DA87}" dt="2021-02-22T14:54:22.126" v="152" actId="20577"/>
        <pc:sldMkLst>
          <pc:docMk/>
          <pc:sldMk cId="1993513885" sldId="256"/>
        </pc:sldMkLst>
        <pc:spChg chg="add del mod">
          <ac:chgData name="Susan Pitman" userId="f90a83c56bb2d024" providerId="LiveId" clId="{74ED0873-EBB5-1D40-A9F9-8A7C7D21DA87}" dt="2021-02-22T14:47:15.519" v="8" actId="478"/>
          <ac:spMkLst>
            <pc:docMk/>
            <pc:sldMk cId="1993513885" sldId="256"/>
            <ac:spMk id="2" creationId="{D87C9815-E727-1943-9843-138E8CBEFB8E}"/>
          </ac:spMkLst>
        </pc:spChg>
        <pc:spChg chg="add del mod">
          <ac:chgData name="Susan Pitman" userId="f90a83c56bb2d024" providerId="LiveId" clId="{74ED0873-EBB5-1D40-A9F9-8A7C7D21DA87}" dt="2021-02-22T14:47:23.823" v="10" actId="478"/>
          <ac:spMkLst>
            <pc:docMk/>
            <pc:sldMk cId="1993513885" sldId="256"/>
            <ac:spMk id="3" creationId="{8187B52E-7810-A248-B23C-4F8DE8A4150A}"/>
          </ac:spMkLst>
        </pc:spChg>
        <pc:spChg chg="mod">
          <ac:chgData name="Susan Pitman" userId="f90a83c56bb2d024" providerId="LiveId" clId="{74ED0873-EBB5-1D40-A9F9-8A7C7D21DA87}" dt="2021-02-22T14:48:48.171" v="91" actId="115"/>
          <ac:spMkLst>
            <pc:docMk/>
            <pc:sldMk cId="1993513885" sldId="256"/>
            <ac:spMk id="5" creationId="{FA42E69E-AA53-4F3E-81C0-F030153C3826}"/>
          </ac:spMkLst>
        </pc:spChg>
        <pc:spChg chg="add mod">
          <ac:chgData name="Susan Pitman" userId="f90a83c56bb2d024" providerId="LiveId" clId="{74ED0873-EBB5-1D40-A9F9-8A7C7D21DA87}" dt="2021-02-22T14:54:22.126" v="152" actId="20577"/>
          <ac:spMkLst>
            <pc:docMk/>
            <pc:sldMk cId="1993513885" sldId="256"/>
            <ac:spMk id="13" creationId="{1CFA56BB-00FC-FA44-97A1-BC16CD2BB27B}"/>
          </ac:spMkLst>
        </pc:spChg>
      </pc:sldChg>
      <pc:sldChg chg="modSp mod">
        <pc:chgData name="Susan Pitman" userId="f90a83c56bb2d024" providerId="LiveId" clId="{74ED0873-EBB5-1D40-A9F9-8A7C7D21DA87}" dt="2021-02-22T14:46:53.755" v="4" actId="20577"/>
        <pc:sldMkLst>
          <pc:docMk/>
          <pc:sldMk cId="4255756945" sldId="373"/>
        </pc:sldMkLst>
        <pc:spChg chg="mod">
          <ac:chgData name="Susan Pitman" userId="f90a83c56bb2d024" providerId="LiveId" clId="{74ED0873-EBB5-1D40-A9F9-8A7C7D21DA87}" dt="2021-02-22T14:46:53.755" v="4" actId="20577"/>
          <ac:spMkLst>
            <pc:docMk/>
            <pc:sldMk cId="4255756945" sldId="373"/>
            <ac:spMk id="3" creationId="{00000000-0000-0000-0000-000000000000}"/>
          </ac:spMkLst>
        </pc:spChg>
      </pc:sldChg>
      <pc:sldChg chg="addSp delSp modSp mod">
        <pc:chgData name="Susan Pitman" userId="f90a83c56bb2d024" providerId="LiveId" clId="{74ED0873-EBB5-1D40-A9F9-8A7C7D21DA87}" dt="2021-02-22T15:00:11.535" v="221" actId="20577"/>
        <pc:sldMkLst>
          <pc:docMk/>
          <pc:sldMk cId="3763892170" sldId="376"/>
        </pc:sldMkLst>
        <pc:spChg chg="mod">
          <ac:chgData name="Susan Pitman" userId="f90a83c56bb2d024" providerId="LiveId" clId="{74ED0873-EBB5-1D40-A9F9-8A7C7D21DA87}" dt="2021-02-22T15:00:11.535" v="221" actId="20577"/>
          <ac:spMkLst>
            <pc:docMk/>
            <pc:sldMk cId="3763892170" sldId="376"/>
            <ac:spMk id="2" creationId="{00000000-0000-0000-0000-000000000000}"/>
          </ac:spMkLst>
        </pc:spChg>
        <pc:picChg chg="del">
          <ac:chgData name="Susan Pitman" userId="f90a83c56bb2d024" providerId="LiveId" clId="{74ED0873-EBB5-1D40-A9F9-8A7C7D21DA87}" dt="2021-02-22T14:51:13.682" v="93" actId="478"/>
          <ac:picMkLst>
            <pc:docMk/>
            <pc:sldMk cId="3763892170" sldId="376"/>
            <ac:picMk id="4" creationId="{6ADA5405-D0EF-C247-9E85-16ADFC5CC761}"/>
          </ac:picMkLst>
        </pc:picChg>
        <pc:picChg chg="add mod">
          <ac:chgData name="Susan Pitman" userId="f90a83c56bb2d024" providerId="LiveId" clId="{74ED0873-EBB5-1D40-A9F9-8A7C7D21DA87}" dt="2021-02-22T14:51:19.777" v="97" actId="1076"/>
          <ac:picMkLst>
            <pc:docMk/>
            <pc:sldMk cId="3763892170" sldId="376"/>
            <ac:picMk id="5" creationId="{FA80B906-201D-3E4D-9686-AEEAF50785F1}"/>
          </ac:picMkLst>
        </pc:picChg>
      </pc:sldChg>
      <pc:sldChg chg="addSp modSp mod">
        <pc:chgData name="Susan Pitman" userId="f90a83c56bb2d024" providerId="LiveId" clId="{74ED0873-EBB5-1D40-A9F9-8A7C7D21DA87}" dt="2021-02-22T14:57:26.292" v="212" actId="20577"/>
        <pc:sldMkLst>
          <pc:docMk/>
          <pc:sldMk cId="3847026089" sldId="379"/>
        </pc:sldMkLst>
        <pc:spChg chg="add mod">
          <ac:chgData name="Susan Pitman" userId="f90a83c56bb2d024" providerId="LiveId" clId="{74ED0873-EBB5-1D40-A9F9-8A7C7D21DA87}" dt="2021-02-22T14:57:11.679" v="206" actId="20577"/>
          <ac:spMkLst>
            <pc:docMk/>
            <pc:sldMk cId="3847026089" sldId="379"/>
            <ac:spMk id="2" creationId="{2BC57E50-C221-B041-B83F-72132D07B3D2}"/>
          </ac:spMkLst>
        </pc:spChg>
        <pc:spChg chg="add mod">
          <ac:chgData name="Susan Pitman" userId="f90a83c56bb2d024" providerId="LiveId" clId="{74ED0873-EBB5-1D40-A9F9-8A7C7D21DA87}" dt="2021-02-22T14:57:26.292" v="212" actId="20577"/>
          <ac:spMkLst>
            <pc:docMk/>
            <pc:sldMk cId="3847026089" sldId="379"/>
            <ac:spMk id="3" creationId="{529F87C4-C7F4-DC48-8398-09C9A2A5D863}"/>
          </ac:spMkLst>
        </pc:spChg>
        <pc:spChg chg="mod">
          <ac:chgData name="Susan Pitman" userId="f90a83c56bb2d024" providerId="LiveId" clId="{74ED0873-EBB5-1D40-A9F9-8A7C7D21DA87}" dt="2021-02-22T14:52:53.088" v="103" actId="27636"/>
          <ac:spMkLst>
            <pc:docMk/>
            <pc:sldMk cId="3847026089" sldId="379"/>
            <ac:spMk id="5" creationId="{FA42E69E-AA53-4F3E-81C0-F030153C382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A7868-7FDC-4AE1-9242-4E91F44F021F}" type="doc">
      <dgm:prSet loTypeId="urn:microsoft.com/office/officeart/2016/7/layout/LinearBlockProcessNumbered" loCatId="process" qsTypeId="urn:microsoft.com/office/officeart/2005/8/quickstyle/simple4" qsCatId="simple" csTypeId="urn:microsoft.com/office/officeart/2005/8/colors/accent1_2" csCatId="accent1" phldr="1"/>
      <dgm:spPr/>
      <dgm:t>
        <a:bodyPr/>
        <a:lstStyle/>
        <a:p>
          <a:endParaRPr lang="en-US"/>
        </a:p>
      </dgm:t>
    </dgm:pt>
    <dgm:pt modelId="{CBED67C4-4108-4FDC-AA8D-C59D9178ADA5}">
      <dgm:prSet custT="1"/>
      <dgm:spPr/>
      <dgm:t>
        <a:bodyPr/>
        <a:lstStyle/>
        <a:p>
          <a:r>
            <a:rPr lang="en-US" sz="2000"/>
            <a:t>Be able to define Opioids</a:t>
          </a:r>
        </a:p>
      </dgm:t>
    </dgm:pt>
    <dgm:pt modelId="{D563EA9D-7AD7-4682-BEED-6F49C1EDEA93}" type="parTrans" cxnId="{3E9DBEFB-169F-4A18-905D-FAF16AEC9AEA}">
      <dgm:prSet/>
      <dgm:spPr/>
      <dgm:t>
        <a:bodyPr/>
        <a:lstStyle/>
        <a:p>
          <a:endParaRPr lang="en-US"/>
        </a:p>
      </dgm:t>
    </dgm:pt>
    <dgm:pt modelId="{0FDA86CC-8A1D-4E5E-A945-B4C39B4668D4}" type="sibTrans" cxnId="{3E9DBEFB-169F-4A18-905D-FAF16AEC9AEA}">
      <dgm:prSet phldrT="01" phldr="0"/>
      <dgm:spPr/>
      <dgm:t>
        <a:bodyPr/>
        <a:lstStyle/>
        <a:p>
          <a:r>
            <a:rPr lang="en-US"/>
            <a:t>01</a:t>
          </a:r>
        </a:p>
      </dgm:t>
    </dgm:pt>
    <dgm:pt modelId="{904939FF-F1D4-431C-BE3A-E8CD74DD8261}">
      <dgm:prSet custT="1"/>
      <dgm:spPr/>
      <dgm:t>
        <a:bodyPr/>
        <a:lstStyle/>
        <a:p>
          <a:r>
            <a:rPr lang="en-US" sz="2000"/>
            <a:t>Become educated about the scope of the problem</a:t>
          </a:r>
        </a:p>
      </dgm:t>
    </dgm:pt>
    <dgm:pt modelId="{A24B95B7-B988-4B4B-A6C1-97F98FDEE8F4}" type="parTrans" cxnId="{C97ADB16-3424-487B-8327-7DEFD2A9713A}">
      <dgm:prSet/>
      <dgm:spPr/>
      <dgm:t>
        <a:bodyPr/>
        <a:lstStyle/>
        <a:p>
          <a:endParaRPr lang="en-US"/>
        </a:p>
      </dgm:t>
    </dgm:pt>
    <dgm:pt modelId="{401891D6-DEEE-4476-904B-25BEE9C64BFE}" type="sibTrans" cxnId="{C97ADB16-3424-487B-8327-7DEFD2A9713A}">
      <dgm:prSet phldrT="02" phldr="0"/>
      <dgm:spPr/>
      <dgm:t>
        <a:bodyPr/>
        <a:lstStyle/>
        <a:p>
          <a:r>
            <a:rPr lang="en-US"/>
            <a:t>02</a:t>
          </a:r>
        </a:p>
      </dgm:t>
    </dgm:pt>
    <dgm:pt modelId="{541666F3-70B4-4B0D-ADAC-17A6ED99BA7A}">
      <dgm:prSet custT="1"/>
      <dgm:spPr/>
      <dgm:t>
        <a:bodyPr/>
        <a:lstStyle/>
        <a:p>
          <a:r>
            <a:rPr lang="en-US" sz="2000"/>
            <a:t>Learn about Florida’s Overdose Prevention Laws</a:t>
          </a:r>
        </a:p>
      </dgm:t>
    </dgm:pt>
    <dgm:pt modelId="{738384FF-B1E8-4EFD-9BA2-4F0C80401002}" type="parTrans" cxnId="{8007B4C2-C13B-4270-AFB3-1E1EF40A1860}">
      <dgm:prSet/>
      <dgm:spPr/>
      <dgm:t>
        <a:bodyPr/>
        <a:lstStyle/>
        <a:p>
          <a:endParaRPr lang="en-US"/>
        </a:p>
      </dgm:t>
    </dgm:pt>
    <dgm:pt modelId="{5E98E305-29A9-4701-84C8-E0FB6A5B458D}" type="sibTrans" cxnId="{8007B4C2-C13B-4270-AFB3-1E1EF40A1860}">
      <dgm:prSet phldrT="03" phldr="0"/>
      <dgm:spPr/>
      <dgm:t>
        <a:bodyPr/>
        <a:lstStyle/>
        <a:p>
          <a:r>
            <a:rPr lang="en-US"/>
            <a:t>03</a:t>
          </a:r>
        </a:p>
      </dgm:t>
    </dgm:pt>
    <dgm:pt modelId="{17F5F647-FF7D-4B33-ADBE-2779CA34B614}">
      <dgm:prSet custT="1"/>
      <dgm:spPr/>
      <dgm:t>
        <a:bodyPr/>
        <a:lstStyle/>
        <a:p>
          <a:r>
            <a:rPr lang="en-US" sz="2000"/>
            <a:t>Learn how to recognize &amp; respond to an Opioid Overdose</a:t>
          </a:r>
        </a:p>
      </dgm:t>
    </dgm:pt>
    <dgm:pt modelId="{C085460E-3408-4D16-9F1B-06AA135EFE63}" type="parTrans" cxnId="{C6BEA6AF-1F6D-48B5-847D-E4EC34C39DD5}">
      <dgm:prSet/>
      <dgm:spPr/>
      <dgm:t>
        <a:bodyPr/>
        <a:lstStyle/>
        <a:p>
          <a:endParaRPr lang="en-US"/>
        </a:p>
      </dgm:t>
    </dgm:pt>
    <dgm:pt modelId="{C26C1F6E-92E3-4C92-9BD3-4158AD682D70}" type="sibTrans" cxnId="{C6BEA6AF-1F6D-48B5-847D-E4EC34C39DD5}">
      <dgm:prSet phldrT="04" phldr="0"/>
      <dgm:spPr/>
      <dgm:t>
        <a:bodyPr/>
        <a:lstStyle/>
        <a:p>
          <a:r>
            <a:rPr lang="en-US"/>
            <a:t>04</a:t>
          </a:r>
        </a:p>
      </dgm:t>
    </dgm:pt>
    <dgm:pt modelId="{A93B97B1-A70E-4810-A642-0B752C677EA9}" type="pres">
      <dgm:prSet presAssocID="{D1FA7868-7FDC-4AE1-9242-4E91F44F021F}" presName="Name0" presStyleCnt="0">
        <dgm:presLayoutVars>
          <dgm:animLvl val="lvl"/>
          <dgm:resizeHandles val="exact"/>
        </dgm:presLayoutVars>
      </dgm:prSet>
      <dgm:spPr/>
    </dgm:pt>
    <dgm:pt modelId="{9CEE6B85-6EDA-4048-B514-B13A638E1B63}" type="pres">
      <dgm:prSet presAssocID="{CBED67C4-4108-4FDC-AA8D-C59D9178ADA5}" presName="compositeNode" presStyleCnt="0">
        <dgm:presLayoutVars>
          <dgm:bulletEnabled val="1"/>
        </dgm:presLayoutVars>
      </dgm:prSet>
      <dgm:spPr/>
    </dgm:pt>
    <dgm:pt modelId="{F70660A1-A77A-4559-ADA7-9ADB8F91E423}" type="pres">
      <dgm:prSet presAssocID="{CBED67C4-4108-4FDC-AA8D-C59D9178ADA5}" presName="bgRect" presStyleLbl="alignNode1" presStyleIdx="0" presStyleCnt="4" custScaleY="164108" custLinFactNeighborX="1643" custLinFactNeighborY="0"/>
      <dgm:spPr/>
    </dgm:pt>
    <dgm:pt modelId="{9CB6FA07-F7E4-4C93-A278-2CE11151213B}" type="pres">
      <dgm:prSet presAssocID="{0FDA86CC-8A1D-4E5E-A945-B4C39B4668D4}" presName="sibTransNodeRect" presStyleLbl="alignNode1" presStyleIdx="0" presStyleCnt="4">
        <dgm:presLayoutVars>
          <dgm:chMax val="0"/>
          <dgm:bulletEnabled val="1"/>
        </dgm:presLayoutVars>
      </dgm:prSet>
      <dgm:spPr/>
    </dgm:pt>
    <dgm:pt modelId="{66DA0454-5327-4909-8F69-0B7AFFE033D6}" type="pres">
      <dgm:prSet presAssocID="{CBED67C4-4108-4FDC-AA8D-C59D9178ADA5}" presName="nodeRect" presStyleLbl="alignNode1" presStyleIdx="0" presStyleCnt="4">
        <dgm:presLayoutVars>
          <dgm:bulletEnabled val="1"/>
        </dgm:presLayoutVars>
      </dgm:prSet>
      <dgm:spPr/>
    </dgm:pt>
    <dgm:pt modelId="{E9569F7D-4CF3-4649-93B0-838E6B383C79}" type="pres">
      <dgm:prSet presAssocID="{0FDA86CC-8A1D-4E5E-A945-B4C39B4668D4}" presName="sibTrans" presStyleCnt="0"/>
      <dgm:spPr/>
    </dgm:pt>
    <dgm:pt modelId="{3D8BC211-8F25-4550-97A9-8F345A38FB9D}" type="pres">
      <dgm:prSet presAssocID="{904939FF-F1D4-431C-BE3A-E8CD74DD8261}" presName="compositeNode" presStyleCnt="0">
        <dgm:presLayoutVars>
          <dgm:bulletEnabled val="1"/>
        </dgm:presLayoutVars>
      </dgm:prSet>
      <dgm:spPr/>
    </dgm:pt>
    <dgm:pt modelId="{B8865895-1E90-4044-89A6-56D780C8C429}" type="pres">
      <dgm:prSet presAssocID="{904939FF-F1D4-431C-BE3A-E8CD74DD8261}" presName="bgRect" presStyleLbl="alignNode1" presStyleIdx="1" presStyleCnt="4" custScaleY="164108"/>
      <dgm:spPr/>
    </dgm:pt>
    <dgm:pt modelId="{F47475EB-E597-440A-A009-E4D905EED215}" type="pres">
      <dgm:prSet presAssocID="{401891D6-DEEE-4476-904B-25BEE9C64BFE}" presName="sibTransNodeRect" presStyleLbl="alignNode1" presStyleIdx="1" presStyleCnt="4">
        <dgm:presLayoutVars>
          <dgm:chMax val="0"/>
          <dgm:bulletEnabled val="1"/>
        </dgm:presLayoutVars>
      </dgm:prSet>
      <dgm:spPr/>
    </dgm:pt>
    <dgm:pt modelId="{D9BFEB10-A5E6-4043-A9B5-6BBE522E27F3}" type="pres">
      <dgm:prSet presAssocID="{904939FF-F1D4-431C-BE3A-E8CD74DD8261}" presName="nodeRect" presStyleLbl="alignNode1" presStyleIdx="1" presStyleCnt="4">
        <dgm:presLayoutVars>
          <dgm:bulletEnabled val="1"/>
        </dgm:presLayoutVars>
      </dgm:prSet>
      <dgm:spPr/>
    </dgm:pt>
    <dgm:pt modelId="{E7E7107E-FC7E-4659-A2F8-D003FB2761D5}" type="pres">
      <dgm:prSet presAssocID="{401891D6-DEEE-4476-904B-25BEE9C64BFE}" presName="sibTrans" presStyleCnt="0"/>
      <dgm:spPr/>
    </dgm:pt>
    <dgm:pt modelId="{52D04DB0-0517-436D-9581-B37F837996E6}" type="pres">
      <dgm:prSet presAssocID="{541666F3-70B4-4B0D-ADAC-17A6ED99BA7A}" presName="compositeNode" presStyleCnt="0">
        <dgm:presLayoutVars>
          <dgm:bulletEnabled val="1"/>
        </dgm:presLayoutVars>
      </dgm:prSet>
      <dgm:spPr/>
    </dgm:pt>
    <dgm:pt modelId="{7D32FD49-6A7B-4CAE-A0BB-CE80E20A6EBC}" type="pres">
      <dgm:prSet presAssocID="{541666F3-70B4-4B0D-ADAC-17A6ED99BA7A}" presName="bgRect" presStyleLbl="alignNode1" presStyleIdx="2" presStyleCnt="4" custScaleY="164108"/>
      <dgm:spPr/>
    </dgm:pt>
    <dgm:pt modelId="{463AB1DD-82AD-4AC0-BDFA-CA5DDABA1464}" type="pres">
      <dgm:prSet presAssocID="{5E98E305-29A9-4701-84C8-E0FB6A5B458D}" presName="sibTransNodeRect" presStyleLbl="alignNode1" presStyleIdx="2" presStyleCnt="4">
        <dgm:presLayoutVars>
          <dgm:chMax val="0"/>
          <dgm:bulletEnabled val="1"/>
        </dgm:presLayoutVars>
      </dgm:prSet>
      <dgm:spPr/>
    </dgm:pt>
    <dgm:pt modelId="{ECF48716-9C89-4F1B-9A28-1513E42F4894}" type="pres">
      <dgm:prSet presAssocID="{541666F3-70B4-4B0D-ADAC-17A6ED99BA7A}" presName="nodeRect" presStyleLbl="alignNode1" presStyleIdx="2" presStyleCnt="4">
        <dgm:presLayoutVars>
          <dgm:bulletEnabled val="1"/>
        </dgm:presLayoutVars>
      </dgm:prSet>
      <dgm:spPr/>
    </dgm:pt>
    <dgm:pt modelId="{72C0C054-9FFA-425E-ABB6-1CC489F8F583}" type="pres">
      <dgm:prSet presAssocID="{5E98E305-29A9-4701-84C8-E0FB6A5B458D}" presName="sibTrans" presStyleCnt="0"/>
      <dgm:spPr/>
    </dgm:pt>
    <dgm:pt modelId="{05F4F002-543D-4A5A-AA44-8FDF33582BC3}" type="pres">
      <dgm:prSet presAssocID="{17F5F647-FF7D-4B33-ADBE-2779CA34B614}" presName="compositeNode" presStyleCnt="0">
        <dgm:presLayoutVars>
          <dgm:bulletEnabled val="1"/>
        </dgm:presLayoutVars>
      </dgm:prSet>
      <dgm:spPr/>
    </dgm:pt>
    <dgm:pt modelId="{3DB09CC6-567B-4680-91EB-B452EF8C5599}" type="pres">
      <dgm:prSet presAssocID="{17F5F647-FF7D-4B33-ADBE-2779CA34B614}" presName="bgRect" presStyleLbl="alignNode1" presStyleIdx="3" presStyleCnt="4" custScaleY="164108"/>
      <dgm:spPr/>
    </dgm:pt>
    <dgm:pt modelId="{C7BD2D5F-3D3D-4320-A4DF-11CE6C548023}" type="pres">
      <dgm:prSet presAssocID="{C26C1F6E-92E3-4C92-9BD3-4158AD682D70}" presName="sibTransNodeRect" presStyleLbl="alignNode1" presStyleIdx="3" presStyleCnt="4">
        <dgm:presLayoutVars>
          <dgm:chMax val="0"/>
          <dgm:bulletEnabled val="1"/>
        </dgm:presLayoutVars>
      </dgm:prSet>
      <dgm:spPr/>
    </dgm:pt>
    <dgm:pt modelId="{BDDFAAD9-BD9B-4B69-BAEC-157591247915}" type="pres">
      <dgm:prSet presAssocID="{17F5F647-FF7D-4B33-ADBE-2779CA34B614}" presName="nodeRect" presStyleLbl="alignNode1" presStyleIdx="3" presStyleCnt="4">
        <dgm:presLayoutVars>
          <dgm:bulletEnabled val="1"/>
        </dgm:presLayoutVars>
      </dgm:prSet>
      <dgm:spPr/>
    </dgm:pt>
  </dgm:ptLst>
  <dgm:cxnLst>
    <dgm:cxn modelId="{C97ADB16-3424-487B-8327-7DEFD2A9713A}" srcId="{D1FA7868-7FDC-4AE1-9242-4E91F44F021F}" destId="{904939FF-F1D4-431C-BE3A-E8CD74DD8261}" srcOrd="1" destOrd="0" parTransId="{A24B95B7-B988-4B4B-A6C1-97F98FDEE8F4}" sibTransId="{401891D6-DEEE-4476-904B-25BEE9C64BFE}"/>
    <dgm:cxn modelId="{470D6928-8F7C-4CC6-B3B4-94B08309DD2F}" type="presOf" srcId="{904939FF-F1D4-431C-BE3A-E8CD74DD8261}" destId="{B8865895-1E90-4044-89A6-56D780C8C429}" srcOrd="0" destOrd="0" presId="urn:microsoft.com/office/officeart/2016/7/layout/LinearBlockProcessNumbered"/>
    <dgm:cxn modelId="{A094CD60-77D0-44B9-8460-33283ABBDB0B}" type="presOf" srcId="{17F5F647-FF7D-4B33-ADBE-2779CA34B614}" destId="{BDDFAAD9-BD9B-4B69-BAEC-157591247915}" srcOrd="1" destOrd="0" presId="urn:microsoft.com/office/officeart/2016/7/layout/LinearBlockProcessNumbered"/>
    <dgm:cxn modelId="{73148851-8CB6-45E0-9455-E9F7802A7245}" type="presOf" srcId="{D1FA7868-7FDC-4AE1-9242-4E91F44F021F}" destId="{A93B97B1-A70E-4810-A642-0B752C677EA9}" srcOrd="0" destOrd="0" presId="urn:microsoft.com/office/officeart/2016/7/layout/LinearBlockProcessNumbered"/>
    <dgm:cxn modelId="{2CB58373-D79D-415A-97E8-1729533F2F3D}" type="presOf" srcId="{5E98E305-29A9-4701-84C8-E0FB6A5B458D}" destId="{463AB1DD-82AD-4AC0-BDFA-CA5DDABA1464}" srcOrd="0" destOrd="0" presId="urn:microsoft.com/office/officeart/2016/7/layout/LinearBlockProcessNumbered"/>
    <dgm:cxn modelId="{B402787F-B88D-452C-AE66-ED2AE5BE8F10}" type="presOf" srcId="{CBED67C4-4108-4FDC-AA8D-C59D9178ADA5}" destId="{F70660A1-A77A-4559-ADA7-9ADB8F91E423}" srcOrd="0" destOrd="0" presId="urn:microsoft.com/office/officeart/2016/7/layout/LinearBlockProcessNumbered"/>
    <dgm:cxn modelId="{5F040980-BBE0-4F1B-AE8D-93DA89738A95}" type="presOf" srcId="{0FDA86CC-8A1D-4E5E-A945-B4C39B4668D4}" destId="{9CB6FA07-F7E4-4C93-A278-2CE11151213B}" srcOrd="0" destOrd="0" presId="urn:microsoft.com/office/officeart/2016/7/layout/LinearBlockProcessNumbered"/>
    <dgm:cxn modelId="{A4E3FB81-200E-4DD6-AA31-4B2D1B76C579}" type="presOf" srcId="{CBED67C4-4108-4FDC-AA8D-C59D9178ADA5}" destId="{66DA0454-5327-4909-8F69-0B7AFFE033D6}" srcOrd="1" destOrd="0" presId="urn:microsoft.com/office/officeart/2016/7/layout/LinearBlockProcessNumbered"/>
    <dgm:cxn modelId="{FCE13CA7-3E4C-44EE-A3AB-DA85FF768080}" type="presOf" srcId="{C26C1F6E-92E3-4C92-9BD3-4158AD682D70}" destId="{C7BD2D5F-3D3D-4320-A4DF-11CE6C548023}" srcOrd="0" destOrd="0" presId="urn:microsoft.com/office/officeart/2016/7/layout/LinearBlockProcessNumbered"/>
    <dgm:cxn modelId="{6B7A16AB-D2D0-433E-A196-371350936A5C}" type="presOf" srcId="{541666F3-70B4-4B0D-ADAC-17A6ED99BA7A}" destId="{7D32FD49-6A7B-4CAE-A0BB-CE80E20A6EBC}" srcOrd="0" destOrd="0" presId="urn:microsoft.com/office/officeart/2016/7/layout/LinearBlockProcessNumbered"/>
    <dgm:cxn modelId="{C6BEA6AF-1F6D-48B5-847D-E4EC34C39DD5}" srcId="{D1FA7868-7FDC-4AE1-9242-4E91F44F021F}" destId="{17F5F647-FF7D-4B33-ADBE-2779CA34B614}" srcOrd="3" destOrd="0" parTransId="{C085460E-3408-4D16-9F1B-06AA135EFE63}" sibTransId="{C26C1F6E-92E3-4C92-9BD3-4158AD682D70}"/>
    <dgm:cxn modelId="{EB7BEAB0-F29A-4DB0-B28A-54951948960D}" type="presOf" srcId="{904939FF-F1D4-431C-BE3A-E8CD74DD8261}" destId="{D9BFEB10-A5E6-4043-A9B5-6BBE522E27F3}" srcOrd="1" destOrd="0" presId="urn:microsoft.com/office/officeart/2016/7/layout/LinearBlockProcessNumbered"/>
    <dgm:cxn modelId="{7005A3C1-C2DC-4426-BA87-CB4A62882278}" type="presOf" srcId="{541666F3-70B4-4B0D-ADAC-17A6ED99BA7A}" destId="{ECF48716-9C89-4F1B-9A28-1513E42F4894}" srcOrd="1" destOrd="0" presId="urn:microsoft.com/office/officeart/2016/7/layout/LinearBlockProcessNumbered"/>
    <dgm:cxn modelId="{8007B4C2-C13B-4270-AFB3-1E1EF40A1860}" srcId="{D1FA7868-7FDC-4AE1-9242-4E91F44F021F}" destId="{541666F3-70B4-4B0D-ADAC-17A6ED99BA7A}" srcOrd="2" destOrd="0" parTransId="{738384FF-B1E8-4EFD-9BA2-4F0C80401002}" sibTransId="{5E98E305-29A9-4701-84C8-E0FB6A5B458D}"/>
    <dgm:cxn modelId="{1A21DBEA-5E6B-41DC-BEBA-CB5EE4C44922}" type="presOf" srcId="{17F5F647-FF7D-4B33-ADBE-2779CA34B614}" destId="{3DB09CC6-567B-4680-91EB-B452EF8C5599}" srcOrd="0" destOrd="0" presId="urn:microsoft.com/office/officeart/2016/7/layout/LinearBlockProcessNumbered"/>
    <dgm:cxn modelId="{493880EF-099A-4CDB-A01E-59286165DB4A}" type="presOf" srcId="{401891D6-DEEE-4476-904B-25BEE9C64BFE}" destId="{F47475EB-E597-440A-A009-E4D905EED215}" srcOrd="0" destOrd="0" presId="urn:microsoft.com/office/officeart/2016/7/layout/LinearBlockProcessNumbered"/>
    <dgm:cxn modelId="{3E9DBEFB-169F-4A18-905D-FAF16AEC9AEA}" srcId="{D1FA7868-7FDC-4AE1-9242-4E91F44F021F}" destId="{CBED67C4-4108-4FDC-AA8D-C59D9178ADA5}" srcOrd="0" destOrd="0" parTransId="{D563EA9D-7AD7-4682-BEED-6F49C1EDEA93}" sibTransId="{0FDA86CC-8A1D-4E5E-A945-B4C39B4668D4}"/>
    <dgm:cxn modelId="{30D47D05-F5F4-415C-A042-B50B8F76CB5F}" type="presParOf" srcId="{A93B97B1-A70E-4810-A642-0B752C677EA9}" destId="{9CEE6B85-6EDA-4048-B514-B13A638E1B63}" srcOrd="0" destOrd="0" presId="urn:microsoft.com/office/officeart/2016/7/layout/LinearBlockProcessNumbered"/>
    <dgm:cxn modelId="{A8AD3D63-42D8-4F5F-9514-DFE6786BD64C}" type="presParOf" srcId="{9CEE6B85-6EDA-4048-B514-B13A638E1B63}" destId="{F70660A1-A77A-4559-ADA7-9ADB8F91E423}" srcOrd="0" destOrd="0" presId="urn:microsoft.com/office/officeart/2016/7/layout/LinearBlockProcessNumbered"/>
    <dgm:cxn modelId="{18B48A4A-481F-467C-AA69-A77E0F12931C}" type="presParOf" srcId="{9CEE6B85-6EDA-4048-B514-B13A638E1B63}" destId="{9CB6FA07-F7E4-4C93-A278-2CE11151213B}" srcOrd="1" destOrd="0" presId="urn:microsoft.com/office/officeart/2016/7/layout/LinearBlockProcessNumbered"/>
    <dgm:cxn modelId="{0F1F809A-C1E3-421A-A636-C1ABD48AC2C7}" type="presParOf" srcId="{9CEE6B85-6EDA-4048-B514-B13A638E1B63}" destId="{66DA0454-5327-4909-8F69-0B7AFFE033D6}" srcOrd="2" destOrd="0" presId="urn:microsoft.com/office/officeart/2016/7/layout/LinearBlockProcessNumbered"/>
    <dgm:cxn modelId="{ED93D7FB-C4C6-427F-8411-5BD194B6AA4C}" type="presParOf" srcId="{A93B97B1-A70E-4810-A642-0B752C677EA9}" destId="{E9569F7D-4CF3-4649-93B0-838E6B383C79}" srcOrd="1" destOrd="0" presId="urn:microsoft.com/office/officeart/2016/7/layout/LinearBlockProcessNumbered"/>
    <dgm:cxn modelId="{23FB5BCE-769C-477D-B347-59AEAE2B4675}" type="presParOf" srcId="{A93B97B1-A70E-4810-A642-0B752C677EA9}" destId="{3D8BC211-8F25-4550-97A9-8F345A38FB9D}" srcOrd="2" destOrd="0" presId="urn:microsoft.com/office/officeart/2016/7/layout/LinearBlockProcessNumbered"/>
    <dgm:cxn modelId="{FC557403-8A64-41E9-BF3A-9355B00761B9}" type="presParOf" srcId="{3D8BC211-8F25-4550-97A9-8F345A38FB9D}" destId="{B8865895-1E90-4044-89A6-56D780C8C429}" srcOrd="0" destOrd="0" presId="urn:microsoft.com/office/officeart/2016/7/layout/LinearBlockProcessNumbered"/>
    <dgm:cxn modelId="{1FC12027-FDA5-4F23-8FD7-53C1332576CC}" type="presParOf" srcId="{3D8BC211-8F25-4550-97A9-8F345A38FB9D}" destId="{F47475EB-E597-440A-A009-E4D905EED215}" srcOrd="1" destOrd="0" presId="urn:microsoft.com/office/officeart/2016/7/layout/LinearBlockProcessNumbered"/>
    <dgm:cxn modelId="{4899631C-6761-4B10-905A-E21657E2EC9B}" type="presParOf" srcId="{3D8BC211-8F25-4550-97A9-8F345A38FB9D}" destId="{D9BFEB10-A5E6-4043-A9B5-6BBE522E27F3}" srcOrd="2" destOrd="0" presId="urn:microsoft.com/office/officeart/2016/7/layout/LinearBlockProcessNumbered"/>
    <dgm:cxn modelId="{3D9DE472-CA02-4632-9E66-6872ED8D3023}" type="presParOf" srcId="{A93B97B1-A70E-4810-A642-0B752C677EA9}" destId="{E7E7107E-FC7E-4659-A2F8-D003FB2761D5}" srcOrd="3" destOrd="0" presId="urn:microsoft.com/office/officeart/2016/7/layout/LinearBlockProcessNumbered"/>
    <dgm:cxn modelId="{CBDE1839-2382-4FEB-A41A-0D800E974A23}" type="presParOf" srcId="{A93B97B1-A70E-4810-A642-0B752C677EA9}" destId="{52D04DB0-0517-436D-9581-B37F837996E6}" srcOrd="4" destOrd="0" presId="urn:microsoft.com/office/officeart/2016/7/layout/LinearBlockProcessNumbered"/>
    <dgm:cxn modelId="{E03CF5E2-92BE-4E50-B698-9846525A5C8E}" type="presParOf" srcId="{52D04DB0-0517-436D-9581-B37F837996E6}" destId="{7D32FD49-6A7B-4CAE-A0BB-CE80E20A6EBC}" srcOrd="0" destOrd="0" presId="urn:microsoft.com/office/officeart/2016/7/layout/LinearBlockProcessNumbered"/>
    <dgm:cxn modelId="{074B371C-2C49-4220-AF22-4524DDDD2866}" type="presParOf" srcId="{52D04DB0-0517-436D-9581-B37F837996E6}" destId="{463AB1DD-82AD-4AC0-BDFA-CA5DDABA1464}" srcOrd="1" destOrd="0" presId="urn:microsoft.com/office/officeart/2016/7/layout/LinearBlockProcessNumbered"/>
    <dgm:cxn modelId="{96662468-A7BE-4155-95E6-90081FDEA891}" type="presParOf" srcId="{52D04DB0-0517-436D-9581-B37F837996E6}" destId="{ECF48716-9C89-4F1B-9A28-1513E42F4894}" srcOrd="2" destOrd="0" presId="urn:microsoft.com/office/officeart/2016/7/layout/LinearBlockProcessNumbered"/>
    <dgm:cxn modelId="{2030DB44-EBD5-42CF-BD30-5131D18B01D2}" type="presParOf" srcId="{A93B97B1-A70E-4810-A642-0B752C677EA9}" destId="{72C0C054-9FFA-425E-ABB6-1CC489F8F583}" srcOrd="5" destOrd="0" presId="urn:microsoft.com/office/officeart/2016/7/layout/LinearBlockProcessNumbered"/>
    <dgm:cxn modelId="{64C5E217-CC49-410B-ACE9-044D485A20C6}" type="presParOf" srcId="{A93B97B1-A70E-4810-A642-0B752C677EA9}" destId="{05F4F002-543D-4A5A-AA44-8FDF33582BC3}" srcOrd="6" destOrd="0" presId="urn:microsoft.com/office/officeart/2016/7/layout/LinearBlockProcessNumbered"/>
    <dgm:cxn modelId="{E6CF751F-1118-45BB-A0FC-92E93B827870}" type="presParOf" srcId="{05F4F002-543D-4A5A-AA44-8FDF33582BC3}" destId="{3DB09CC6-567B-4680-91EB-B452EF8C5599}" srcOrd="0" destOrd="0" presId="urn:microsoft.com/office/officeart/2016/7/layout/LinearBlockProcessNumbered"/>
    <dgm:cxn modelId="{AC5BDBCF-D94A-420E-834F-D00331DA06C3}" type="presParOf" srcId="{05F4F002-543D-4A5A-AA44-8FDF33582BC3}" destId="{C7BD2D5F-3D3D-4320-A4DF-11CE6C548023}" srcOrd="1" destOrd="0" presId="urn:microsoft.com/office/officeart/2016/7/layout/LinearBlockProcessNumbered"/>
    <dgm:cxn modelId="{877EE73D-A000-4F1A-9EAA-EF0E9201D475}" type="presParOf" srcId="{05F4F002-543D-4A5A-AA44-8FDF33582BC3}" destId="{BDDFAAD9-BD9B-4B69-BAEC-15759124791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660A1-A77A-4559-ADA7-9ADB8F91E423}">
      <dsp:nvSpPr>
        <dsp:cNvPr id="0" name=""/>
        <dsp:cNvSpPr/>
      </dsp:nvSpPr>
      <dsp:spPr>
        <a:xfrm>
          <a:off x="28113" y="457200"/>
          <a:ext cx="1702536" cy="335279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8173" tIns="0" rIns="168173" bIns="330200" numCol="1" spcCol="1270" anchor="t" anchorCtr="0">
          <a:noAutofit/>
        </a:bodyPr>
        <a:lstStyle/>
        <a:p>
          <a:pPr marL="0" lvl="0" indent="0" algn="l" defTabSz="889000">
            <a:lnSpc>
              <a:spcPct val="90000"/>
            </a:lnSpc>
            <a:spcBef>
              <a:spcPct val="0"/>
            </a:spcBef>
            <a:spcAft>
              <a:spcPct val="35000"/>
            </a:spcAft>
            <a:buNone/>
          </a:pPr>
          <a:r>
            <a:rPr lang="en-US" sz="2000" kern="1200"/>
            <a:t>Be able to define Opioids</a:t>
          </a:r>
        </a:p>
      </dsp:txBody>
      <dsp:txXfrm>
        <a:off x="28113" y="1798320"/>
        <a:ext cx="1702536" cy="2011679"/>
      </dsp:txXfrm>
    </dsp:sp>
    <dsp:sp modelId="{9CB6FA07-F7E4-4C93-A278-2CE11151213B}">
      <dsp:nvSpPr>
        <dsp:cNvPr id="0" name=""/>
        <dsp:cNvSpPr/>
      </dsp:nvSpPr>
      <dsp:spPr>
        <a:xfrm>
          <a:off x="140" y="1112078"/>
          <a:ext cx="1702536" cy="817217"/>
        </a:xfrm>
        <a:prstGeom prst="rect">
          <a:avLst/>
        </a:prstGeom>
        <a:noFill/>
        <a:ln w="9525" cap="rnd" cmpd="sng" algn="ctr">
          <a:noFill/>
          <a:prstDash val="solid"/>
        </a:ln>
        <a:effectLst>
          <a:outerShdw blurRad="38100" dist="25400" dir="5400000" rotWithShape="0">
            <a:srgbClr val="000000">
              <a:alpha val="4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68173" tIns="165100" rIns="168173" bIns="165100" numCol="1" spcCol="1270" anchor="ctr" anchorCtr="0">
          <a:noAutofit/>
        </a:bodyPr>
        <a:lstStyle/>
        <a:p>
          <a:pPr marL="0" lvl="0" indent="0" algn="l" defTabSz="1511300">
            <a:lnSpc>
              <a:spcPct val="90000"/>
            </a:lnSpc>
            <a:spcBef>
              <a:spcPct val="0"/>
            </a:spcBef>
            <a:spcAft>
              <a:spcPct val="35000"/>
            </a:spcAft>
            <a:buNone/>
          </a:pPr>
          <a:r>
            <a:rPr lang="en-US" sz="3400" kern="1200"/>
            <a:t>01</a:t>
          </a:r>
        </a:p>
      </dsp:txBody>
      <dsp:txXfrm>
        <a:off x="140" y="1112078"/>
        <a:ext cx="1702536" cy="817217"/>
      </dsp:txXfrm>
    </dsp:sp>
    <dsp:sp modelId="{B8865895-1E90-4044-89A6-56D780C8C429}">
      <dsp:nvSpPr>
        <dsp:cNvPr id="0" name=""/>
        <dsp:cNvSpPr/>
      </dsp:nvSpPr>
      <dsp:spPr>
        <a:xfrm>
          <a:off x="1838880" y="457200"/>
          <a:ext cx="1702536" cy="335279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8173" tIns="0" rIns="168173" bIns="330200" numCol="1" spcCol="1270" anchor="t" anchorCtr="0">
          <a:noAutofit/>
        </a:bodyPr>
        <a:lstStyle/>
        <a:p>
          <a:pPr marL="0" lvl="0" indent="0" algn="l" defTabSz="889000">
            <a:lnSpc>
              <a:spcPct val="90000"/>
            </a:lnSpc>
            <a:spcBef>
              <a:spcPct val="0"/>
            </a:spcBef>
            <a:spcAft>
              <a:spcPct val="35000"/>
            </a:spcAft>
            <a:buNone/>
          </a:pPr>
          <a:r>
            <a:rPr lang="en-US" sz="2000" kern="1200"/>
            <a:t>Become educated about the scope of the problem</a:t>
          </a:r>
        </a:p>
      </dsp:txBody>
      <dsp:txXfrm>
        <a:off x="1838880" y="1798320"/>
        <a:ext cx="1702536" cy="2011679"/>
      </dsp:txXfrm>
    </dsp:sp>
    <dsp:sp modelId="{F47475EB-E597-440A-A009-E4D905EED215}">
      <dsp:nvSpPr>
        <dsp:cNvPr id="0" name=""/>
        <dsp:cNvSpPr/>
      </dsp:nvSpPr>
      <dsp:spPr>
        <a:xfrm>
          <a:off x="1838880" y="1112078"/>
          <a:ext cx="1702536" cy="817217"/>
        </a:xfrm>
        <a:prstGeom prst="rect">
          <a:avLst/>
        </a:prstGeom>
        <a:noFill/>
        <a:ln w="9525" cap="rnd" cmpd="sng" algn="ctr">
          <a:noFill/>
          <a:prstDash val="solid"/>
        </a:ln>
        <a:effectLst>
          <a:outerShdw blurRad="38100" dist="25400" dir="5400000" rotWithShape="0">
            <a:srgbClr val="000000">
              <a:alpha val="4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68173" tIns="165100" rIns="168173" bIns="165100" numCol="1" spcCol="1270" anchor="ctr" anchorCtr="0">
          <a:noAutofit/>
        </a:bodyPr>
        <a:lstStyle/>
        <a:p>
          <a:pPr marL="0" lvl="0" indent="0" algn="l" defTabSz="1511300">
            <a:lnSpc>
              <a:spcPct val="90000"/>
            </a:lnSpc>
            <a:spcBef>
              <a:spcPct val="0"/>
            </a:spcBef>
            <a:spcAft>
              <a:spcPct val="35000"/>
            </a:spcAft>
            <a:buNone/>
          </a:pPr>
          <a:r>
            <a:rPr lang="en-US" sz="3400" kern="1200"/>
            <a:t>02</a:t>
          </a:r>
        </a:p>
      </dsp:txBody>
      <dsp:txXfrm>
        <a:off x="1838880" y="1112078"/>
        <a:ext cx="1702536" cy="817217"/>
      </dsp:txXfrm>
    </dsp:sp>
    <dsp:sp modelId="{7D32FD49-6A7B-4CAE-A0BB-CE80E20A6EBC}">
      <dsp:nvSpPr>
        <dsp:cNvPr id="0" name=""/>
        <dsp:cNvSpPr/>
      </dsp:nvSpPr>
      <dsp:spPr>
        <a:xfrm>
          <a:off x="3677619" y="457200"/>
          <a:ext cx="1702536" cy="335279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8173" tIns="0" rIns="168173" bIns="330200" numCol="1" spcCol="1270" anchor="t" anchorCtr="0">
          <a:noAutofit/>
        </a:bodyPr>
        <a:lstStyle/>
        <a:p>
          <a:pPr marL="0" lvl="0" indent="0" algn="l" defTabSz="889000">
            <a:lnSpc>
              <a:spcPct val="90000"/>
            </a:lnSpc>
            <a:spcBef>
              <a:spcPct val="0"/>
            </a:spcBef>
            <a:spcAft>
              <a:spcPct val="35000"/>
            </a:spcAft>
            <a:buNone/>
          </a:pPr>
          <a:r>
            <a:rPr lang="en-US" sz="2000" kern="1200"/>
            <a:t>Learn about Florida’s Overdose Prevention Laws</a:t>
          </a:r>
        </a:p>
      </dsp:txBody>
      <dsp:txXfrm>
        <a:off x="3677619" y="1798320"/>
        <a:ext cx="1702536" cy="2011679"/>
      </dsp:txXfrm>
    </dsp:sp>
    <dsp:sp modelId="{463AB1DD-82AD-4AC0-BDFA-CA5DDABA1464}">
      <dsp:nvSpPr>
        <dsp:cNvPr id="0" name=""/>
        <dsp:cNvSpPr/>
      </dsp:nvSpPr>
      <dsp:spPr>
        <a:xfrm>
          <a:off x="3677619" y="1112078"/>
          <a:ext cx="1702536" cy="817217"/>
        </a:xfrm>
        <a:prstGeom prst="rect">
          <a:avLst/>
        </a:prstGeom>
        <a:noFill/>
        <a:ln w="9525" cap="rnd" cmpd="sng" algn="ctr">
          <a:noFill/>
          <a:prstDash val="solid"/>
        </a:ln>
        <a:effectLst>
          <a:outerShdw blurRad="38100" dist="25400" dir="5400000" rotWithShape="0">
            <a:srgbClr val="000000">
              <a:alpha val="4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68173" tIns="165100" rIns="168173" bIns="165100" numCol="1" spcCol="1270" anchor="ctr" anchorCtr="0">
          <a:noAutofit/>
        </a:bodyPr>
        <a:lstStyle/>
        <a:p>
          <a:pPr marL="0" lvl="0" indent="0" algn="l" defTabSz="1511300">
            <a:lnSpc>
              <a:spcPct val="90000"/>
            </a:lnSpc>
            <a:spcBef>
              <a:spcPct val="0"/>
            </a:spcBef>
            <a:spcAft>
              <a:spcPct val="35000"/>
            </a:spcAft>
            <a:buNone/>
          </a:pPr>
          <a:r>
            <a:rPr lang="en-US" sz="3400" kern="1200"/>
            <a:t>03</a:t>
          </a:r>
        </a:p>
      </dsp:txBody>
      <dsp:txXfrm>
        <a:off x="3677619" y="1112078"/>
        <a:ext cx="1702536" cy="817217"/>
      </dsp:txXfrm>
    </dsp:sp>
    <dsp:sp modelId="{3DB09CC6-567B-4680-91EB-B452EF8C5599}">
      <dsp:nvSpPr>
        <dsp:cNvPr id="0" name=""/>
        <dsp:cNvSpPr/>
      </dsp:nvSpPr>
      <dsp:spPr>
        <a:xfrm>
          <a:off x="5516359" y="457200"/>
          <a:ext cx="1702536" cy="335279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8173" tIns="0" rIns="168173" bIns="330200" numCol="1" spcCol="1270" anchor="t" anchorCtr="0">
          <a:noAutofit/>
        </a:bodyPr>
        <a:lstStyle/>
        <a:p>
          <a:pPr marL="0" lvl="0" indent="0" algn="l" defTabSz="889000">
            <a:lnSpc>
              <a:spcPct val="90000"/>
            </a:lnSpc>
            <a:spcBef>
              <a:spcPct val="0"/>
            </a:spcBef>
            <a:spcAft>
              <a:spcPct val="35000"/>
            </a:spcAft>
            <a:buNone/>
          </a:pPr>
          <a:r>
            <a:rPr lang="en-US" sz="2000" kern="1200"/>
            <a:t>Learn how to recognize &amp; respond to an Opioid Overdose</a:t>
          </a:r>
        </a:p>
      </dsp:txBody>
      <dsp:txXfrm>
        <a:off x="5516359" y="1798320"/>
        <a:ext cx="1702536" cy="2011679"/>
      </dsp:txXfrm>
    </dsp:sp>
    <dsp:sp modelId="{C7BD2D5F-3D3D-4320-A4DF-11CE6C548023}">
      <dsp:nvSpPr>
        <dsp:cNvPr id="0" name=""/>
        <dsp:cNvSpPr/>
      </dsp:nvSpPr>
      <dsp:spPr>
        <a:xfrm>
          <a:off x="5516359" y="1112078"/>
          <a:ext cx="1702536" cy="817217"/>
        </a:xfrm>
        <a:prstGeom prst="rect">
          <a:avLst/>
        </a:prstGeom>
        <a:noFill/>
        <a:ln w="9525" cap="rnd" cmpd="sng" algn="ctr">
          <a:noFill/>
          <a:prstDash val="solid"/>
        </a:ln>
        <a:effectLst>
          <a:outerShdw blurRad="38100" dist="25400" dir="5400000" rotWithShape="0">
            <a:srgbClr val="000000">
              <a:alpha val="4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68173" tIns="165100" rIns="168173" bIns="165100" numCol="1" spcCol="1270" anchor="ctr" anchorCtr="0">
          <a:noAutofit/>
        </a:bodyPr>
        <a:lstStyle/>
        <a:p>
          <a:pPr marL="0" lvl="0" indent="0" algn="l" defTabSz="1511300">
            <a:lnSpc>
              <a:spcPct val="90000"/>
            </a:lnSpc>
            <a:spcBef>
              <a:spcPct val="0"/>
            </a:spcBef>
            <a:spcAft>
              <a:spcPct val="35000"/>
            </a:spcAft>
            <a:buNone/>
          </a:pPr>
          <a:r>
            <a:rPr lang="en-US" sz="3400" kern="1200"/>
            <a:t>04</a:t>
          </a:r>
        </a:p>
      </dsp:txBody>
      <dsp:txXfrm>
        <a:off x="5516359" y="1112078"/>
        <a:ext cx="1702536" cy="81721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1E5EEAD9-B87A-4D7B-BBD6-A44F1B4CDD09}" type="datetimeFigureOut">
              <a:rPr lang="en-US" smtClean="0"/>
              <a:t>2/22/2021</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442B576E-3626-4B6A-AA6A-48300078548A}" type="slidenum">
              <a:rPr lang="en-US" smtClean="0"/>
              <a:t>‹#›</a:t>
            </a:fld>
            <a:endParaRPr lang="en-US"/>
          </a:p>
        </p:txBody>
      </p:sp>
    </p:spTree>
    <p:extLst>
      <p:ext uri="{BB962C8B-B14F-4D97-AF65-F5344CB8AC3E}">
        <p14:creationId xmlns:p14="http://schemas.microsoft.com/office/powerpoint/2010/main" val="201913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6AC8EEEA-9795-496D-92DA-7C087B25C65A}" type="datetimeFigureOut">
              <a:rPr lang="en-US" smtClean="0"/>
              <a:t>2/22/2021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29AD5F-8055-4B5B-83ED-B333761FBC0C}" type="slidenum">
              <a:rPr lang="en-US" smtClean="0"/>
              <a:t>‹#›</a:t>
            </a:fld>
            <a:endParaRPr lang="en-US"/>
          </a:p>
        </p:txBody>
      </p:sp>
    </p:spTree>
    <p:extLst>
      <p:ext uri="{BB962C8B-B14F-4D97-AF65-F5344CB8AC3E}">
        <p14:creationId xmlns:p14="http://schemas.microsoft.com/office/powerpoint/2010/main" val="48387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a:t>
            </a:fld>
            <a:endParaRPr lang="en-US"/>
          </a:p>
        </p:txBody>
      </p:sp>
    </p:spTree>
    <p:extLst>
      <p:ext uri="{BB962C8B-B14F-4D97-AF65-F5344CB8AC3E}">
        <p14:creationId xmlns:p14="http://schemas.microsoft.com/office/powerpoint/2010/main" val="142592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SEP = syringe</a:t>
            </a:r>
            <a:r>
              <a:rPr lang="en-US" baseline="0"/>
              <a:t> exchange program</a:t>
            </a:r>
          </a:p>
          <a:p>
            <a:r>
              <a:rPr lang="en-US" baseline="0"/>
              <a:t>MAT = medication assisted treatment </a:t>
            </a:r>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16</a:t>
            </a:fld>
            <a:endParaRPr lang="en-US"/>
          </a:p>
        </p:txBody>
      </p:sp>
    </p:spTree>
    <p:extLst>
      <p:ext uri="{BB962C8B-B14F-4D97-AF65-F5344CB8AC3E}">
        <p14:creationId xmlns:p14="http://schemas.microsoft.com/office/powerpoint/2010/main" val="210764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18</a:t>
            </a:fld>
            <a:endParaRPr lang="en-US"/>
          </a:p>
        </p:txBody>
      </p:sp>
    </p:spTree>
    <p:extLst>
      <p:ext uri="{BB962C8B-B14F-4D97-AF65-F5344CB8AC3E}">
        <p14:creationId xmlns:p14="http://schemas.microsoft.com/office/powerpoint/2010/main" val="14020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19</a:t>
            </a:fld>
            <a:endParaRPr lang="en-US"/>
          </a:p>
        </p:txBody>
      </p:sp>
    </p:spTree>
    <p:extLst>
      <p:ext uri="{BB962C8B-B14F-4D97-AF65-F5344CB8AC3E}">
        <p14:creationId xmlns:p14="http://schemas.microsoft.com/office/powerpoint/2010/main" val="3478954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20</a:t>
            </a:fld>
            <a:endParaRPr lang="en-US"/>
          </a:p>
        </p:txBody>
      </p:sp>
    </p:spTree>
    <p:extLst>
      <p:ext uri="{BB962C8B-B14F-4D97-AF65-F5344CB8AC3E}">
        <p14:creationId xmlns:p14="http://schemas.microsoft.com/office/powerpoint/2010/main" val="177410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21</a:t>
            </a:fld>
            <a:endParaRPr lang="en-US"/>
          </a:p>
        </p:txBody>
      </p:sp>
    </p:spTree>
    <p:extLst>
      <p:ext uri="{BB962C8B-B14F-4D97-AF65-F5344CB8AC3E}">
        <p14:creationId xmlns:p14="http://schemas.microsoft.com/office/powerpoint/2010/main" val="2788829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911 Good Samaritan flier examples</a:t>
            </a:r>
          </a:p>
        </p:txBody>
      </p:sp>
      <p:sp>
        <p:nvSpPr>
          <p:cNvPr id="4" name="Slide Number Placeholder 3"/>
          <p:cNvSpPr>
            <a:spLocks noGrp="1"/>
          </p:cNvSpPr>
          <p:nvPr>
            <p:ph type="sldNum" sz="quarter" idx="10"/>
          </p:nvPr>
        </p:nvSpPr>
        <p:spPr/>
        <p:txBody>
          <a:bodyPr/>
          <a:lstStyle/>
          <a:p>
            <a:fld id="{FD29AD5F-8055-4B5B-83ED-B333761FBC0C}" type="slidenum">
              <a:rPr lang="en-US" smtClean="0"/>
              <a:t>22</a:t>
            </a:fld>
            <a:endParaRPr lang="en-US"/>
          </a:p>
        </p:txBody>
      </p:sp>
    </p:spTree>
    <p:extLst>
      <p:ext uri="{BB962C8B-B14F-4D97-AF65-F5344CB8AC3E}">
        <p14:creationId xmlns:p14="http://schemas.microsoft.com/office/powerpoint/2010/main" val="3017262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551CA-7024-410E-AE11-BA63071E8F26}" type="slidenum">
              <a:rPr lang="en-US" smtClean="0"/>
              <a:t>23</a:t>
            </a:fld>
            <a:endParaRPr lang="en-US"/>
          </a:p>
        </p:txBody>
      </p:sp>
    </p:spTree>
    <p:extLst>
      <p:ext uri="{BB962C8B-B14F-4D97-AF65-F5344CB8AC3E}">
        <p14:creationId xmlns:p14="http://schemas.microsoft.com/office/powerpoint/2010/main" val="75266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24</a:t>
            </a:fld>
            <a:endParaRPr lang="en-US"/>
          </a:p>
        </p:txBody>
      </p:sp>
    </p:spTree>
    <p:extLst>
      <p:ext uri="{BB962C8B-B14F-4D97-AF65-F5344CB8AC3E}">
        <p14:creationId xmlns:p14="http://schemas.microsoft.com/office/powerpoint/2010/main" val="849856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25</a:t>
            </a:fld>
            <a:endParaRPr lang="en-US"/>
          </a:p>
        </p:txBody>
      </p:sp>
    </p:spTree>
    <p:extLst>
      <p:ext uri="{BB962C8B-B14F-4D97-AF65-F5344CB8AC3E}">
        <p14:creationId xmlns:p14="http://schemas.microsoft.com/office/powerpoint/2010/main" val="253543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1774">
              <a:defRPr/>
            </a:pPr>
            <a:r>
              <a:rPr lang="en-US" b="1"/>
              <a:t>Standing order</a:t>
            </a:r>
            <a:r>
              <a:rPr lang="en-US"/>
              <a:t>: Prescribers write an order covering distribution by designated, trained personnel to patients and caregivers who might be unknown to the prescriber at the time of the order.</a:t>
            </a:r>
          </a:p>
          <a:p>
            <a:pPr marL="0" lvl="2" defTabSz="931774">
              <a:defRPr/>
            </a:pPr>
            <a:endParaRPr lang="en-US"/>
          </a:p>
          <a:p>
            <a:pPr marL="0" lvl="2" defTabSz="931774">
              <a:defRPr/>
            </a:pPr>
            <a:r>
              <a:rPr lang="en-US"/>
              <a:t>All</a:t>
            </a:r>
            <a:r>
              <a:rPr lang="en-US" baseline="0"/>
              <a:t> CVS and all Walgreens in Florida are now operating under standing order – however, every pharmacist who is working at these stores needs to be educated about the new policy or they could accidentally turn people away. Also, not all pharmacies stock the medication, so you may have to call and request an order first and then come pick it up when it has arrived </a:t>
            </a:r>
            <a:endParaRPr lang="en-US"/>
          </a:p>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26</a:t>
            </a:fld>
            <a:endParaRPr lang="en-US"/>
          </a:p>
        </p:txBody>
      </p:sp>
    </p:spTree>
    <p:extLst>
      <p:ext uri="{BB962C8B-B14F-4D97-AF65-F5344CB8AC3E}">
        <p14:creationId xmlns:p14="http://schemas.microsoft.com/office/powerpoint/2010/main" val="173415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a:t>
            </a:fld>
            <a:endParaRPr lang="en-US"/>
          </a:p>
        </p:txBody>
      </p:sp>
    </p:spTree>
    <p:extLst>
      <p:ext uri="{BB962C8B-B14F-4D97-AF65-F5344CB8AC3E}">
        <p14:creationId xmlns:p14="http://schemas.microsoft.com/office/powerpoint/2010/main" val="184758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27</a:t>
            </a:fld>
            <a:endParaRPr lang="en-US"/>
          </a:p>
        </p:txBody>
      </p:sp>
    </p:spTree>
    <p:extLst>
      <p:ext uri="{BB962C8B-B14F-4D97-AF65-F5344CB8AC3E}">
        <p14:creationId xmlns:p14="http://schemas.microsoft.com/office/powerpoint/2010/main" val="368619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a:t>
            </a:r>
            <a:r>
              <a:rPr lang="en-US" baseline="30000"/>
              <a:t>st</a:t>
            </a:r>
            <a:r>
              <a:rPr lang="en-US"/>
              <a:t> you experience pain relief, if you ingest</a:t>
            </a:r>
            <a:r>
              <a:rPr lang="en-US" baseline="0"/>
              <a:t> more opioids you experience intoxication/getting high, ingesting more starts to cause respiratory depression (shallow or no breathing), which can result in death = in an opioid overdose you die from lack of oxygen due to the respiratory depression </a:t>
            </a:r>
            <a:endParaRPr lang="en-US"/>
          </a:p>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28</a:t>
            </a:fld>
            <a:endParaRPr lang="en-US"/>
          </a:p>
        </p:txBody>
      </p:sp>
    </p:spTree>
    <p:extLst>
      <p:ext uri="{BB962C8B-B14F-4D97-AF65-F5344CB8AC3E}">
        <p14:creationId xmlns:p14="http://schemas.microsoft.com/office/powerpoint/2010/main" val="4079362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Opioids bind to/fit</a:t>
            </a:r>
            <a:r>
              <a:rPr lang="en-US" baseline="0"/>
              <a:t> on certain brain receptors like a key fitting into a lock </a:t>
            </a:r>
            <a:endParaRPr lang="en-US"/>
          </a:p>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29</a:t>
            </a:fld>
            <a:endParaRPr lang="en-US"/>
          </a:p>
        </p:txBody>
      </p:sp>
    </p:spTree>
    <p:extLst>
      <p:ext uri="{BB962C8B-B14F-4D97-AF65-F5344CB8AC3E}">
        <p14:creationId xmlns:p14="http://schemas.microsoft.com/office/powerpoint/2010/main" val="1944864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Rx = prescription </a:t>
            </a:r>
          </a:p>
        </p:txBody>
      </p:sp>
      <p:sp>
        <p:nvSpPr>
          <p:cNvPr id="4" name="Slide Number Placeholder 3"/>
          <p:cNvSpPr>
            <a:spLocks noGrp="1"/>
          </p:cNvSpPr>
          <p:nvPr>
            <p:ph type="sldNum" sz="quarter" idx="10"/>
          </p:nvPr>
        </p:nvSpPr>
        <p:spPr/>
        <p:txBody>
          <a:bodyPr/>
          <a:lstStyle/>
          <a:p>
            <a:fld id="{FD29AD5F-8055-4B5B-83ED-B333761FBC0C}" type="slidenum">
              <a:rPr lang="en-US" smtClean="0"/>
              <a:t>30</a:t>
            </a:fld>
            <a:endParaRPr lang="en-US"/>
          </a:p>
        </p:txBody>
      </p:sp>
    </p:spTree>
    <p:extLst>
      <p:ext uri="{BB962C8B-B14F-4D97-AF65-F5344CB8AC3E}">
        <p14:creationId xmlns:p14="http://schemas.microsoft.com/office/powerpoint/2010/main" val="738481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32</a:t>
            </a:fld>
            <a:endParaRPr lang="en-US"/>
          </a:p>
        </p:txBody>
      </p:sp>
    </p:spTree>
    <p:extLst>
      <p:ext uri="{BB962C8B-B14F-4D97-AF65-F5344CB8AC3E}">
        <p14:creationId xmlns:p14="http://schemas.microsoft.com/office/powerpoint/2010/main" val="1495030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a:t>People resort to these types of reversal myths when they are not given</a:t>
            </a:r>
            <a:r>
              <a:rPr lang="en-US" b="0" baseline="0"/>
              <a:t> proper overdose recognition and response training, when they are scared to call 911, and when they do not have access to naloxone</a:t>
            </a:r>
            <a:endParaRPr lang="en-US" b="0"/>
          </a:p>
          <a:p>
            <a:pPr defTabSz="931774">
              <a:defRPr/>
            </a:pPr>
            <a:endParaRPr lang="en-US" b="0"/>
          </a:p>
          <a:p>
            <a:pPr defTabSz="931774">
              <a:defRPr/>
            </a:pPr>
            <a:r>
              <a:rPr lang="en-US" b="0"/>
              <a:t>None of this will truly work</a:t>
            </a:r>
            <a:r>
              <a:rPr lang="en-US" b="0" baseline="0"/>
              <a:t> if experiencing a </a:t>
            </a:r>
            <a:r>
              <a:rPr lang="en-US" b="1" baseline="0"/>
              <a:t>fatal</a:t>
            </a:r>
            <a:r>
              <a:rPr lang="en-US" b="0" baseline="0"/>
              <a:t> overdose - </a:t>
            </a:r>
            <a:r>
              <a:rPr lang="en-US" b="0"/>
              <a:t>THE PERSON NEEDS NALOXONE</a:t>
            </a:r>
            <a:r>
              <a:rPr lang="en-US" b="0" baseline="0"/>
              <a:t> to reverse the respiratory depression and allow them to start breathing again </a:t>
            </a:r>
            <a:endParaRPr lang="en-US" b="0"/>
          </a:p>
          <a:p>
            <a:endParaRPr lang="en-US"/>
          </a:p>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33</a:t>
            </a:fld>
            <a:endParaRPr lang="en-US"/>
          </a:p>
        </p:txBody>
      </p:sp>
    </p:spTree>
    <p:extLst>
      <p:ext uri="{BB962C8B-B14F-4D97-AF65-F5344CB8AC3E}">
        <p14:creationId xmlns:p14="http://schemas.microsoft.com/office/powerpoint/2010/main" val="1050570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34</a:t>
            </a:fld>
            <a:endParaRPr lang="en-US"/>
          </a:p>
        </p:txBody>
      </p:sp>
    </p:spTree>
    <p:extLst>
      <p:ext uri="{BB962C8B-B14F-4D97-AF65-F5344CB8AC3E}">
        <p14:creationId xmlns:p14="http://schemas.microsoft.com/office/powerpoint/2010/main" val="269944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35</a:t>
            </a:fld>
            <a:endParaRPr lang="en-US"/>
          </a:p>
        </p:txBody>
      </p:sp>
    </p:spTree>
    <p:extLst>
      <p:ext uri="{BB962C8B-B14F-4D97-AF65-F5344CB8AC3E}">
        <p14:creationId xmlns:p14="http://schemas.microsoft.com/office/powerpoint/2010/main" val="4000667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Florida has a 911 Good Samaritan law that protects the person who calls 911 (caller/help-seeker)</a:t>
            </a:r>
            <a:r>
              <a:rPr lang="en-US" baseline="0"/>
              <a:t> and the person overdosing (overdose victim) from charge or prosecution for possession of controlled substances, if the substances are found as a result of help-seeking for the overdose (this law is explained in more detail towards the end of the presentation) </a:t>
            </a:r>
            <a:endParaRPr lang="en-US"/>
          </a:p>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36</a:t>
            </a:fld>
            <a:endParaRPr lang="en-US"/>
          </a:p>
        </p:txBody>
      </p:sp>
    </p:spTree>
    <p:extLst>
      <p:ext uri="{BB962C8B-B14F-4D97-AF65-F5344CB8AC3E}">
        <p14:creationId xmlns:p14="http://schemas.microsoft.com/office/powerpoint/2010/main" val="1217715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37</a:t>
            </a:fld>
            <a:endParaRPr lang="en-US"/>
          </a:p>
        </p:txBody>
      </p:sp>
    </p:spTree>
    <p:extLst>
      <p:ext uri="{BB962C8B-B14F-4D97-AF65-F5344CB8AC3E}">
        <p14:creationId xmlns:p14="http://schemas.microsoft.com/office/powerpoint/2010/main" val="393209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6</a:t>
            </a:fld>
            <a:endParaRPr lang="en-US"/>
          </a:p>
        </p:txBody>
      </p:sp>
    </p:spTree>
    <p:extLst>
      <p:ext uri="{BB962C8B-B14F-4D97-AF65-F5344CB8AC3E}">
        <p14:creationId xmlns:p14="http://schemas.microsoft.com/office/powerpoint/2010/main" val="2330804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39</a:t>
            </a:fld>
            <a:endParaRPr lang="en-US"/>
          </a:p>
        </p:txBody>
      </p:sp>
    </p:spTree>
    <p:extLst>
      <p:ext uri="{BB962C8B-B14F-4D97-AF65-F5344CB8AC3E}">
        <p14:creationId xmlns:p14="http://schemas.microsoft.com/office/powerpoint/2010/main" val="3328379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fact,</a:t>
            </a:r>
            <a:r>
              <a:rPr lang="en-US" baseline="0"/>
              <a:t> person probably will most likely be barely breathing or not breathing at all if overdosing – nasal naloxone will still work </a:t>
            </a:r>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43</a:t>
            </a:fld>
            <a:endParaRPr lang="en-US"/>
          </a:p>
        </p:txBody>
      </p:sp>
    </p:spTree>
    <p:extLst>
      <p:ext uri="{BB962C8B-B14F-4D97-AF65-F5344CB8AC3E}">
        <p14:creationId xmlns:p14="http://schemas.microsoft.com/office/powerpoint/2010/main" val="4018556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44</a:t>
            </a:fld>
            <a:endParaRPr lang="en-US"/>
          </a:p>
        </p:txBody>
      </p:sp>
    </p:spTree>
    <p:extLst>
      <p:ext uri="{BB962C8B-B14F-4D97-AF65-F5344CB8AC3E}">
        <p14:creationId xmlns:p14="http://schemas.microsoft.com/office/powerpoint/2010/main" val="2579489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45</a:t>
            </a:fld>
            <a:endParaRPr lang="en-US"/>
          </a:p>
        </p:txBody>
      </p:sp>
    </p:spTree>
    <p:extLst>
      <p:ext uri="{BB962C8B-B14F-4D97-AF65-F5344CB8AC3E}">
        <p14:creationId xmlns:p14="http://schemas.microsoft.com/office/powerpoint/2010/main" val="2133031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46</a:t>
            </a:fld>
            <a:endParaRPr lang="en-US"/>
          </a:p>
        </p:txBody>
      </p:sp>
    </p:spTree>
    <p:extLst>
      <p:ext uri="{BB962C8B-B14F-4D97-AF65-F5344CB8AC3E}">
        <p14:creationId xmlns:p14="http://schemas.microsoft.com/office/powerpoint/2010/main" val="1296507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47</a:t>
            </a:fld>
            <a:endParaRPr lang="en-US"/>
          </a:p>
        </p:txBody>
      </p:sp>
    </p:spTree>
    <p:extLst>
      <p:ext uri="{BB962C8B-B14F-4D97-AF65-F5344CB8AC3E}">
        <p14:creationId xmlns:p14="http://schemas.microsoft.com/office/powerpoint/2010/main" val="3557462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48</a:t>
            </a:fld>
            <a:endParaRPr lang="en-US"/>
          </a:p>
        </p:txBody>
      </p:sp>
    </p:spTree>
    <p:extLst>
      <p:ext uri="{BB962C8B-B14F-4D97-AF65-F5344CB8AC3E}">
        <p14:creationId xmlns:p14="http://schemas.microsoft.com/office/powerpoint/2010/main" val="1216453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49</a:t>
            </a:fld>
            <a:endParaRPr lang="en-US"/>
          </a:p>
        </p:txBody>
      </p:sp>
    </p:spTree>
    <p:extLst>
      <p:ext uri="{BB962C8B-B14F-4D97-AF65-F5344CB8AC3E}">
        <p14:creationId xmlns:p14="http://schemas.microsoft.com/office/powerpoint/2010/main" val="709090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Good RX. com (app and website for pricing medicine and sometimes has coupons for Narcan)</a:t>
            </a:r>
          </a:p>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50</a:t>
            </a:fld>
            <a:endParaRPr lang="en-US"/>
          </a:p>
        </p:txBody>
      </p:sp>
    </p:spTree>
    <p:extLst>
      <p:ext uri="{BB962C8B-B14F-4D97-AF65-F5344CB8AC3E}">
        <p14:creationId xmlns:p14="http://schemas.microsoft.com/office/powerpoint/2010/main" val="2660114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51</a:t>
            </a:fld>
            <a:endParaRPr lang="en-US"/>
          </a:p>
        </p:txBody>
      </p:sp>
    </p:spTree>
    <p:extLst>
      <p:ext uri="{BB962C8B-B14F-4D97-AF65-F5344CB8AC3E}">
        <p14:creationId xmlns:p14="http://schemas.microsoft.com/office/powerpoint/2010/main" val="30395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p>
          <a:p>
            <a:endParaRPr lang="en-US"/>
          </a:p>
          <a:p>
            <a:r>
              <a:rPr lang="en-US"/>
              <a:t>Centers for Disease Control and Prevention. (2014). Web-based Injury Statistics Query and Reporting System (WISQARS).</a:t>
            </a:r>
          </a:p>
          <a:p>
            <a:endParaRPr lang="en-US" sz="1100"/>
          </a:p>
          <a:p>
            <a:r>
              <a:rPr lang="en-US" sz="1100"/>
              <a:t>Centers for Disease Control and Prevention. (2016). Increases in Drug and Opioid Overdose Deaths – United States, 2000-2014. Morbidity and Mortality Weekly Report, 64, 1378-1382.</a:t>
            </a:r>
          </a:p>
        </p:txBody>
      </p:sp>
      <p:sp>
        <p:nvSpPr>
          <p:cNvPr id="4" name="Slide Number Placeholder 3"/>
          <p:cNvSpPr>
            <a:spLocks noGrp="1"/>
          </p:cNvSpPr>
          <p:nvPr>
            <p:ph type="sldNum" sz="quarter" idx="10"/>
          </p:nvPr>
        </p:nvSpPr>
        <p:spPr/>
        <p:txBody>
          <a:bodyPr/>
          <a:lstStyle/>
          <a:p>
            <a:fld id="{FD29AD5F-8055-4B5B-83ED-B333761FBC0C}" type="slidenum">
              <a:rPr lang="en-US" smtClean="0"/>
              <a:t>7</a:t>
            </a:fld>
            <a:endParaRPr lang="en-US"/>
          </a:p>
        </p:txBody>
      </p:sp>
    </p:spTree>
    <p:extLst>
      <p:ext uri="{BB962C8B-B14F-4D97-AF65-F5344CB8AC3E}">
        <p14:creationId xmlns:p14="http://schemas.microsoft.com/office/powerpoint/2010/main" val="1340136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unpleasant withdrawal symptoms,</a:t>
            </a:r>
            <a:r>
              <a:rPr lang="en-US" baseline="0"/>
              <a:t> no active drug user will aim to overdose to be revived with naloxone (waste entire supply, go through withdrawal, not be able to get high for hours)</a:t>
            </a:r>
          </a:p>
          <a:p>
            <a:endParaRPr lang="en-US" baseline="0"/>
          </a:p>
          <a:p>
            <a:r>
              <a:rPr lang="en-US"/>
              <a:t>Fire extinguishers</a:t>
            </a:r>
            <a:r>
              <a:rPr lang="en-US" baseline="0"/>
              <a:t> do not cause someone to start a fire or play with matches, epi pens do not cause or encourage allergic reactions, seat belts do not encourage car accidents, snake bit kits do not encourage people to play with venomous reptiles </a:t>
            </a:r>
          </a:p>
          <a:p>
            <a:endParaRPr lang="en-US" baseline="0"/>
          </a:p>
          <a:p>
            <a:r>
              <a:rPr lang="en-US" baseline="0"/>
              <a:t>The only message naloxone sends is that we value the lives of people who use drugs </a:t>
            </a:r>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52</a:t>
            </a:fld>
            <a:endParaRPr lang="en-US"/>
          </a:p>
        </p:txBody>
      </p:sp>
    </p:spTree>
    <p:extLst>
      <p:ext uri="{BB962C8B-B14F-4D97-AF65-F5344CB8AC3E}">
        <p14:creationId xmlns:p14="http://schemas.microsoft.com/office/powerpoint/2010/main" val="3722491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53</a:t>
            </a:fld>
            <a:endParaRPr lang="en-US"/>
          </a:p>
        </p:txBody>
      </p:sp>
    </p:spTree>
    <p:extLst>
      <p:ext uri="{BB962C8B-B14F-4D97-AF65-F5344CB8AC3E}">
        <p14:creationId xmlns:p14="http://schemas.microsoft.com/office/powerpoint/2010/main" val="931747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54</a:t>
            </a:fld>
            <a:endParaRPr lang="en-US"/>
          </a:p>
        </p:txBody>
      </p:sp>
    </p:spTree>
    <p:extLst>
      <p:ext uri="{BB962C8B-B14F-4D97-AF65-F5344CB8AC3E}">
        <p14:creationId xmlns:p14="http://schemas.microsoft.com/office/powerpoint/2010/main" val="4125941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55</a:t>
            </a:fld>
            <a:endParaRPr lang="en-US"/>
          </a:p>
        </p:txBody>
      </p:sp>
    </p:spTree>
    <p:extLst>
      <p:ext uri="{BB962C8B-B14F-4D97-AF65-F5344CB8AC3E}">
        <p14:creationId xmlns:p14="http://schemas.microsoft.com/office/powerpoint/2010/main" val="2972006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56</a:t>
            </a:fld>
            <a:endParaRPr lang="en-US"/>
          </a:p>
        </p:txBody>
      </p:sp>
    </p:spTree>
    <p:extLst>
      <p:ext uri="{BB962C8B-B14F-4D97-AF65-F5344CB8AC3E}">
        <p14:creationId xmlns:p14="http://schemas.microsoft.com/office/powerpoint/2010/main" val="1850495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58</a:t>
            </a:fld>
            <a:endParaRPr lang="en-US"/>
          </a:p>
        </p:txBody>
      </p:sp>
    </p:spTree>
    <p:extLst>
      <p:ext uri="{BB962C8B-B14F-4D97-AF65-F5344CB8AC3E}">
        <p14:creationId xmlns:p14="http://schemas.microsoft.com/office/powerpoint/2010/main" val="424793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p>
          <a:p>
            <a:endParaRPr lang="en-US"/>
          </a:p>
          <a:p>
            <a:r>
              <a:rPr lang="en-US"/>
              <a:t>Centers for Disease Control and Prevention. (2014). Web-based Injury Statistics Query and Reporting System (WISQARS).</a:t>
            </a:r>
          </a:p>
          <a:p>
            <a:endParaRPr lang="en-US" sz="1100"/>
          </a:p>
          <a:p>
            <a:r>
              <a:rPr lang="en-US" sz="1100"/>
              <a:t>Centers for Disease Control and Prevention. (2016). Increases in Drug and Opioid Overdose Deaths – United States, 2000-2014. Morbidity and Mortality Weekly Report, 64, 1378-1382.</a:t>
            </a:r>
          </a:p>
        </p:txBody>
      </p:sp>
      <p:sp>
        <p:nvSpPr>
          <p:cNvPr id="4" name="Slide Number Placeholder 3"/>
          <p:cNvSpPr>
            <a:spLocks noGrp="1"/>
          </p:cNvSpPr>
          <p:nvPr>
            <p:ph type="sldNum" sz="quarter" idx="10"/>
          </p:nvPr>
        </p:nvSpPr>
        <p:spPr/>
        <p:txBody>
          <a:bodyPr/>
          <a:lstStyle/>
          <a:p>
            <a:fld id="{FD29AD5F-8055-4B5B-83ED-B333761FBC0C}" type="slidenum">
              <a:rPr lang="en-US" smtClean="0"/>
              <a:t>8</a:t>
            </a:fld>
            <a:endParaRPr lang="en-US"/>
          </a:p>
        </p:txBody>
      </p:sp>
    </p:spTree>
    <p:extLst>
      <p:ext uri="{BB962C8B-B14F-4D97-AF65-F5344CB8AC3E}">
        <p14:creationId xmlns:p14="http://schemas.microsoft.com/office/powerpoint/2010/main" val="14375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a:t>In the past two years, the number of 9-1-1 calls for overdosed have tripled</a:t>
            </a:r>
          </a:p>
          <a:p>
            <a:pPr lvl="1"/>
            <a:r>
              <a:rPr lang="en-US" sz="2000"/>
              <a:t>The administration of Naloxone by paramedics has increased fivefold</a:t>
            </a:r>
          </a:p>
          <a:p>
            <a:pPr lvl="1"/>
            <a:r>
              <a:rPr lang="en-US" sz="2000"/>
              <a:t>In 2015, JFRD transported 1,903 patients suspected of an overdose at a cost of $1,895,388.00</a:t>
            </a:r>
          </a:p>
          <a:p>
            <a:pPr lvl="1"/>
            <a:r>
              <a:rPr lang="en-US" sz="2000"/>
              <a:t>In 2016, JFRD transported 3,156 patients suspected of an overdose at a cost of $3,143,376.</a:t>
            </a:r>
          </a:p>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11</a:t>
            </a:fld>
            <a:endParaRPr lang="en-US"/>
          </a:p>
        </p:txBody>
      </p:sp>
    </p:spTree>
    <p:extLst>
      <p:ext uri="{BB962C8B-B14F-4D97-AF65-F5344CB8AC3E}">
        <p14:creationId xmlns:p14="http://schemas.microsoft.com/office/powerpoint/2010/main" val="217825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Opioid-Related Overdose Calls</a:t>
            </a:r>
          </a:p>
          <a:p>
            <a:r>
              <a:rPr lang="en-US"/>
              <a:t>36% increase YTD 2019 to 2020</a:t>
            </a:r>
          </a:p>
          <a:p>
            <a:r>
              <a:rPr lang="en-US"/>
              <a:t>90% increase YTD 2018 to 2020</a:t>
            </a:r>
          </a:p>
          <a:p>
            <a:endParaRPr lang="en-US"/>
          </a:p>
        </p:txBody>
      </p:sp>
      <p:sp>
        <p:nvSpPr>
          <p:cNvPr id="4" name="Slide Number Placeholder 3"/>
          <p:cNvSpPr>
            <a:spLocks noGrp="1"/>
          </p:cNvSpPr>
          <p:nvPr>
            <p:ph type="sldNum" sz="quarter" idx="5"/>
          </p:nvPr>
        </p:nvSpPr>
        <p:spPr/>
        <p:txBody>
          <a:bodyPr/>
          <a:lstStyle/>
          <a:p>
            <a:fld id="{FD29AD5F-8055-4B5B-83ED-B333761FBC0C}" type="slidenum">
              <a:rPr lang="en-US" smtClean="0"/>
              <a:t>12</a:t>
            </a:fld>
            <a:endParaRPr lang="en-US"/>
          </a:p>
        </p:txBody>
      </p:sp>
    </p:spTree>
    <p:extLst>
      <p:ext uri="{BB962C8B-B14F-4D97-AF65-F5344CB8AC3E}">
        <p14:creationId xmlns:p14="http://schemas.microsoft.com/office/powerpoint/2010/main" val="337647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13</a:t>
            </a:fld>
            <a:endParaRPr lang="en-US"/>
          </a:p>
        </p:txBody>
      </p:sp>
    </p:spTree>
    <p:extLst>
      <p:ext uri="{BB962C8B-B14F-4D97-AF65-F5344CB8AC3E}">
        <p14:creationId xmlns:p14="http://schemas.microsoft.com/office/powerpoint/2010/main" val="265861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SEP = syringe</a:t>
            </a:r>
            <a:r>
              <a:rPr lang="en-US" baseline="0"/>
              <a:t> exchange program</a:t>
            </a:r>
          </a:p>
          <a:p>
            <a:r>
              <a:rPr lang="en-US" baseline="0"/>
              <a:t>MAT = medication assisted treatment </a:t>
            </a:r>
            <a:endParaRPr lang="en-US"/>
          </a:p>
        </p:txBody>
      </p:sp>
      <p:sp>
        <p:nvSpPr>
          <p:cNvPr id="4" name="Slide Number Placeholder 3"/>
          <p:cNvSpPr>
            <a:spLocks noGrp="1"/>
          </p:cNvSpPr>
          <p:nvPr>
            <p:ph type="sldNum" sz="quarter" idx="10"/>
          </p:nvPr>
        </p:nvSpPr>
        <p:spPr/>
        <p:txBody>
          <a:bodyPr/>
          <a:lstStyle/>
          <a:p>
            <a:fld id="{FD29AD5F-8055-4B5B-83ED-B333761FBC0C}" type="slidenum">
              <a:rPr lang="en-US" smtClean="0"/>
              <a:t>15</a:t>
            </a:fld>
            <a:endParaRPr lang="en-US"/>
          </a:p>
        </p:txBody>
      </p:sp>
    </p:spTree>
    <p:extLst>
      <p:ext uri="{BB962C8B-B14F-4D97-AF65-F5344CB8AC3E}">
        <p14:creationId xmlns:p14="http://schemas.microsoft.com/office/powerpoint/2010/main" val="3599969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4800" y="3466743"/>
            <a:ext cx="8534400" cy="1661993"/>
          </a:xfrm>
          <a:prstGeom prst="rect">
            <a:avLst/>
          </a:prstGeom>
          <a:noFill/>
        </p:spPr>
        <p:txBody>
          <a:bodyPr wrap="square" rtlCol="0">
            <a:spAutoFit/>
          </a:bodyPr>
          <a:lstStyle/>
          <a:p>
            <a:endParaRPr lang="en-US" sz="4800" b="1">
              <a:solidFill>
                <a:srgbClr val="115BA4"/>
              </a:solidFill>
              <a:latin typeface="Trajan Pro" pitchFamily="18" charset="0"/>
            </a:endParaRPr>
          </a:p>
          <a:p>
            <a:endParaRPr lang="en-US" sz="5400" b="1">
              <a:solidFill>
                <a:srgbClr val="115BA4"/>
              </a:solidFill>
              <a:latin typeface="Trajan Pro" pitchFamily="18" charset="0"/>
            </a:endParaRPr>
          </a:p>
        </p:txBody>
      </p:sp>
      <p:pic>
        <p:nvPicPr>
          <p:cNvPr id="3" name="Picture 2" descr="Picture1.png"/>
          <p:cNvPicPr>
            <a:picLocks noChangeAspect="1"/>
          </p:cNvPicPr>
          <p:nvPr userDrawn="1"/>
        </p:nvPicPr>
        <p:blipFill>
          <a:blip r:embed="rId2" cstate="print"/>
          <a:stretch>
            <a:fillRect/>
          </a:stretch>
        </p:blipFill>
        <p:spPr>
          <a:xfrm>
            <a:off x="6781800" y="457200"/>
            <a:ext cx="1950559" cy="21699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4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4AAD347D-5ACD-4C99-B74B-A9C85AD731AF}" type="datetimeFigureOut">
              <a:rPr lang="en-US" smtClean="0"/>
              <a:t>2/22/2021</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1828970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156942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380746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1909489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1757588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228837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76924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73636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165908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2/22/2021</a:t>
            </a:fld>
            <a:endParaRPr lang="en-US"/>
          </a:p>
        </p:txBody>
      </p:sp>
      <p:sp>
        <p:nvSpPr>
          <p:cNvPr id="6" name="Footer Placeholder 5"/>
          <p:cNvSpPr>
            <a:spLocks noGrp="1"/>
          </p:cNvSpPr>
          <p:nvPr>
            <p:ph type="ftr" sz="quarter" idx="11"/>
          </p:nvPr>
        </p:nvSpPr>
        <p:spPr/>
        <p:txBody>
          <a:bodyPr/>
          <a:lstStyle/>
          <a:p>
            <a:r>
              <a:rPr lang="en-US"/>
              <a:t>Footer</a:t>
            </a: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970856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2/22/2021</a:t>
            </a:fld>
            <a:endParaRPr lang="en-US"/>
          </a:p>
        </p:txBody>
      </p:sp>
      <p:sp>
        <p:nvSpPr>
          <p:cNvPr id="5" name="Footer Placeholder 4"/>
          <p:cNvSpPr>
            <a:spLocks noGrp="1"/>
          </p:cNvSpPr>
          <p:nvPr>
            <p:ph type="ftr" sz="quarter" idx="11"/>
          </p:nvPr>
        </p:nvSpPr>
        <p:spPr/>
        <p:txBody>
          <a:bodyPr/>
          <a:lstStyle/>
          <a:p>
            <a:r>
              <a:rPr lang="en-US"/>
              <a:t>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56763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2/22/2021</a:t>
            </a:fld>
            <a:endParaRPr lang="en-US"/>
          </a:p>
        </p:txBody>
      </p:sp>
      <p:sp>
        <p:nvSpPr>
          <p:cNvPr id="5" name="Footer Placeholder 4"/>
          <p:cNvSpPr>
            <a:spLocks noGrp="1"/>
          </p:cNvSpPr>
          <p:nvPr>
            <p:ph type="ftr" sz="quarter" idx="11"/>
          </p:nvPr>
        </p:nvSpPr>
        <p:spPr/>
        <p:txBody>
          <a:bodyPr/>
          <a:lstStyle/>
          <a:p>
            <a:r>
              <a:rPr lang="en-US"/>
              <a:t>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659470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2/22/2021</a:t>
            </a:fld>
            <a:endParaRPr lang="en-US"/>
          </a:p>
        </p:txBody>
      </p:sp>
      <p:sp>
        <p:nvSpPr>
          <p:cNvPr id="5" name="Footer Placeholder 4"/>
          <p:cNvSpPr>
            <a:spLocks noGrp="1"/>
          </p:cNvSpPr>
          <p:nvPr>
            <p:ph type="ftr" sz="quarter" idx="11"/>
          </p:nvPr>
        </p:nvSpPr>
        <p:spPr/>
        <p:txBody>
          <a:bodyPr/>
          <a:lstStyle/>
          <a:p>
            <a:r>
              <a:rPr lang="en-US"/>
              <a:t>Footer</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890281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2/22/2021</a:t>
            </a:fld>
            <a:endParaRPr lang="en-US"/>
          </a:p>
        </p:txBody>
      </p:sp>
      <p:sp>
        <p:nvSpPr>
          <p:cNvPr id="8" name="Footer Placeholder 7"/>
          <p:cNvSpPr>
            <a:spLocks noGrp="1"/>
          </p:cNvSpPr>
          <p:nvPr>
            <p:ph type="ftr" sz="quarter" idx="11"/>
          </p:nvPr>
        </p:nvSpPr>
        <p:spPr/>
        <p:txBody>
          <a:bodyPr/>
          <a:lstStyle/>
          <a:p>
            <a:r>
              <a:rPr lang="en-US"/>
              <a:t>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076363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2/22/2021</a:t>
            </a:fld>
            <a:endParaRPr lang="en-US"/>
          </a:p>
        </p:txBody>
      </p:sp>
      <p:sp>
        <p:nvSpPr>
          <p:cNvPr id="8" name="Footer Placeholder 7"/>
          <p:cNvSpPr>
            <a:spLocks noGrp="1"/>
          </p:cNvSpPr>
          <p:nvPr>
            <p:ph type="ftr" sz="quarter" idx="11"/>
          </p:nvPr>
        </p:nvSpPr>
        <p:spPr/>
        <p:txBody>
          <a:bodyPr/>
          <a:lstStyle/>
          <a:p>
            <a:r>
              <a:rPr lang="en-US"/>
              <a:t>Footer</a:t>
            </a: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862464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90291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69668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356350"/>
            <a:ext cx="2895600" cy="36512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12000">
              <a:schemeClr val="bg1">
                <a:tint val="80000"/>
                <a:satMod val="300000"/>
              </a:schemeClr>
            </a:gs>
            <a:gs pos="100000">
              <a:schemeClr val="bg1">
                <a:shade val="30000"/>
                <a:satMod val="200000"/>
              </a:schemeClr>
            </a:gs>
          </a:gsLst>
          <a:lin ang="3600000" scaled="0"/>
        </a:gra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09800"/>
            <a:ext cx="8229600"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ctr">
              <a:defRPr sz="1200">
                <a:solidFill>
                  <a:srgbClr val="002060"/>
                </a:solidFill>
                <a:latin typeface="Trajan Pro" pitchFamily="18" charset="0"/>
              </a:defRPr>
            </a:lvl1pPr>
          </a:lstStyle>
          <a:p>
            <a:r>
              <a:rPr lang="en-US"/>
              <a:t>Footer</a:t>
            </a:r>
          </a:p>
        </p:txBody>
      </p:sp>
      <p:pic>
        <p:nvPicPr>
          <p:cNvPr id="13" name="Picture 12" descr="DCF_Logo_Horz_CMYKv2.png"/>
          <p:cNvPicPr>
            <a:picLocks noChangeAspect="1"/>
          </p:cNvPicPr>
          <p:nvPr/>
        </p:nvPicPr>
        <p:blipFill>
          <a:blip r:embed="rId14" cstate="print"/>
          <a:stretch>
            <a:fillRect/>
          </a:stretch>
        </p:blipFill>
        <p:spPr>
          <a:xfrm>
            <a:off x="5715000" y="6078444"/>
            <a:ext cx="3200400" cy="703356"/>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defTabSz="914400" rtl="0" eaLnBrk="1" latinLnBrk="0" hangingPunct="1">
        <a:spcBef>
          <a:spcPct val="0"/>
        </a:spcBef>
        <a:buNone/>
        <a:defRPr sz="4400" kern="1200">
          <a:solidFill>
            <a:srgbClr val="115BA4"/>
          </a:solidFill>
          <a:latin typeface="Trajan Pro" pitchFamily="18" charset="0"/>
          <a:ea typeface="+mj-ea"/>
          <a:cs typeface="+mj-cs"/>
        </a:defRPr>
      </a:lvl1pPr>
    </p:titleStyle>
    <p:bodyStyle>
      <a:lvl1pPr marL="342900" indent="-342900" algn="l" defTabSz="914400" rtl="0" eaLnBrk="1" latinLnBrk="0" hangingPunct="1">
        <a:spcBef>
          <a:spcPct val="20000"/>
        </a:spcBef>
        <a:buClr>
          <a:schemeClr val="bg2"/>
        </a:buClr>
        <a:buFont typeface="Arial" pitchFamily="34" charset="0"/>
        <a:buChar char="•"/>
        <a:defRPr sz="3200" kern="1200">
          <a:solidFill>
            <a:srgbClr val="115BA4"/>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Clr>
          <a:schemeClr val="bg2"/>
        </a:buClr>
        <a:buFont typeface="Arial" pitchFamily="34" charset="0"/>
        <a:buChar char="–"/>
        <a:defRPr sz="2800" kern="1200">
          <a:solidFill>
            <a:srgbClr val="115BA4"/>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chemeClr val="bg2"/>
        </a:buClr>
        <a:buFont typeface="Arial" pitchFamily="34" charset="0"/>
        <a:buChar char="•"/>
        <a:defRPr sz="2800" kern="1200">
          <a:solidFill>
            <a:srgbClr val="115BA4"/>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
          <a:schemeClr val="bg2"/>
        </a:buClr>
        <a:buFont typeface="Arial" pitchFamily="34" charset="0"/>
        <a:buChar char="–"/>
        <a:defRPr sz="2800" kern="1200">
          <a:solidFill>
            <a:srgbClr val="115BA4"/>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chemeClr val="bg2"/>
        </a:buClr>
        <a:buFont typeface="Arial" pitchFamily="34" charset="0"/>
        <a:buChar char="»"/>
        <a:defRPr sz="2800" kern="1200">
          <a:solidFill>
            <a:srgbClr val="115BA4"/>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0C00397A-3C72-42FB-BFE2-D4838F2BD258}" type="datetimeFigureOut">
              <a:rPr lang="en-US" dirty="0"/>
              <a:t>2/22/2021</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Footer</a:t>
            </a: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3697071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susan@drugfreeduval.org" TargetMode="External"/><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s.http://www.leg.state.fl.us/statutes/index.cfm?mode=View%20Statutes&amp;SubMenu=1&amp;App_mode=Display_Statute&amp;Search_String=893.21&amp;URL=0800-0899/0893/Sections/0893.21.html"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381.887&amp;URL=0300-0399/0381/Sections/0381.887.html"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hyperlink" Target="mailto:info@drugfreeduval.or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mailto:susan@drugfreeduval.org" TargetMode="External"/><Relationship Id="rId2" Type="http://schemas.openxmlformats.org/officeDocument/2006/relationships/hyperlink" Target="mailto:Sally@drugfreeduval.org" TargetMode="External"/><Relationship Id="rId1" Type="http://schemas.openxmlformats.org/officeDocument/2006/relationships/slideLayout" Target="../slideLayouts/slideLayout14.xml"/><Relationship Id="rId4" Type="http://schemas.openxmlformats.org/officeDocument/2006/relationships/hyperlink" Target="mailto:Hannah@drugfreeduval.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a:t>Overdose Prevention and Naloxone use </a:t>
            </a:r>
          </a:p>
        </p:txBody>
      </p:sp>
      <p:sp>
        <p:nvSpPr>
          <p:cNvPr id="3" name="Content Placeholder 2"/>
          <p:cNvSpPr>
            <a:spLocks noGrp="1"/>
          </p:cNvSpPr>
          <p:nvPr>
            <p:ph type="subTitle" idx="1"/>
          </p:nvPr>
        </p:nvSpPr>
        <p:spPr>
          <a:xfrm>
            <a:off x="866441" y="4953000"/>
            <a:ext cx="5917679" cy="861420"/>
          </a:xfrm>
        </p:spPr>
        <p:txBody>
          <a:bodyPr>
            <a:normAutofit fontScale="85000" lnSpcReduction="10000"/>
          </a:bodyPr>
          <a:lstStyle/>
          <a:p>
            <a:pPr marL="0" indent="0">
              <a:buNone/>
            </a:pPr>
            <a:r>
              <a:rPr lang="en-US" b="1">
                <a:solidFill>
                  <a:schemeClr val="accent1"/>
                </a:solidFill>
              </a:rPr>
              <a:t>CREATED BY THE NORTH FLORIDA Poly-Drug TASKFORCE </a:t>
            </a:r>
            <a:br>
              <a:rPr lang="en-US" b="1"/>
            </a:br>
            <a:r>
              <a:rPr lang="en-US" b="1"/>
              <a:t>Presented by The Safe and healthy neighborhood project</a:t>
            </a:r>
            <a:endParaRPr lang="en-US" b="1">
              <a:solidFill>
                <a:schemeClr val="accent1"/>
              </a:solidFill>
            </a:endParaRPr>
          </a:p>
          <a:p>
            <a:pPr marL="0" indent="0">
              <a:buNone/>
            </a:pPr>
            <a:endParaRPr lang="en-US"/>
          </a:p>
        </p:txBody>
      </p:sp>
    </p:spTree>
    <p:extLst>
      <p:ext uri="{BB962C8B-B14F-4D97-AF65-F5344CB8AC3E}">
        <p14:creationId xmlns:p14="http://schemas.microsoft.com/office/powerpoint/2010/main" val="239892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52513"/>
            <a:ext cx="7924799" cy="709865"/>
          </a:xfrm>
        </p:spPr>
        <p:txBody>
          <a:bodyPr/>
          <a:lstStyle/>
          <a:p>
            <a:r>
              <a:rPr lang="en-US" sz="4000"/>
              <a:t>Scope of the Problem in Florida</a:t>
            </a:r>
            <a:br>
              <a:rPr lang="en-US" sz="4000"/>
            </a:br>
            <a:r>
              <a:rPr lang="en-US"/>
              <a:t>and in Northeast Florida</a:t>
            </a:r>
            <a:r>
              <a:rPr lang="en-US" sz="4000"/>
              <a:t> </a:t>
            </a:r>
          </a:p>
        </p:txBody>
      </p:sp>
      <p:sp>
        <p:nvSpPr>
          <p:cNvPr id="3" name="Content Placeholder 2"/>
          <p:cNvSpPr>
            <a:spLocks noGrp="1"/>
          </p:cNvSpPr>
          <p:nvPr>
            <p:ph idx="1"/>
          </p:nvPr>
        </p:nvSpPr>
        <p:spPr>
          <a:xfrm>
            <a:off x="685800" y="2489200"/>
            <a:ext cx="7924799" cy="3530600"/>
          </a:xfrm>
        </p:spPr>
        <p:txBody>
          <a:bodyPr/>
          <a:lstStyle/>
          <a:p>
            <a:pPr marL="0" indent="0" algn="ctr">
              <a:buNone/>
            </a:pPr>
            <a:r>
              <a:rPr lang="en-US" sz="2000" b="1"/>
              <a:t>Florida Medical Examiner Data</a:t>
            </a:r>
          </a:p>
          <a:p>
            <a:pPr marL="0" indent="0">
              <a:buNone/>
            </a:pPr>
            <a:r>
              <a:rPr lang="en-US" b="1"/>
              <a:t>              </a:t>
            </a:r>
            <a:r>
              <a:rPr lang="en-US"/>
              <a:t>State of Florida</a:t>
            </a:r>
            <a:r>
              <a:rPr lang="en-US" b="1"/>
              <a:t>						    </a:t>
            </a:r>
            <a:r>
              <a:rPr lang="en-US"/>
              <a:t>Northeast Florida</a:t>
            </a:r>
            <a:br>
              <a:rPr lang="en-US" b="1"/>
            </a:br>
            <a:r>
              <a:rPr lang="en-US" b="1"/>
              <a:t>									</a:t>
            </a:r>
          </a:p>
          <a:p>
            <a:pPr marL="0" indent="0" algn="ctr">
              <a:buNone/>
            </a:pPr>
            <a:endParaRPr lang="en-US" b="1"/>
          </a:p>
          <a:p>
            <a:pPr marL="0" indent="0" algn="ctr">
              <a:buNone/>
            </a:pPr>
            <a:endParaRPr lang="en-US" b="1"/>
          </a:p>
        </p:txBody>
      </p:sp>
      <p:pic>
        <p:nvPicPr>
          <p:cNvPr id="17" name="Picture 16">
            <a:extLst>
              <a:ext uri="{FF2B5EF4-FFF2-40B4-BE49-F238E27FC236}">
                <a16:creationId xmlns:a16="http://schemas.microsoft.com/office/drawing/2014/main" id="{81769B2E-BFAE-4FF6-B164-6FB35FB94A67}"/>
              </a:ext>
            </a:extLst>
          </p:cNvPr>
          <p:cNvPicPr>
            <a:picLocks noChangeAspect="1"/>
          </p:cNvPicPr>
          <p:nvPr/>
        </p:nvPicPr>
        <p:blipFill>
          <a:blip r:embed="rId2"/>
          <a:stretch>
            <a:fillRect/>
          </a:stretch>
        </p:blipFill>
        <p:spPr>
          <a:xfrm>
            <a:off x="171450" y="3429000"/>
            <a:ext cx="4400550" cy="2362200"/>
          </a:xfrm>
          <a:prstGeom prst="rect">
            <a:avLst/>
          </a:prstGeom>
        </p:spPr>
      </p:pic>
      <p:pic>
        <p:nvPicPr>
          <p:cNvPr id="19" name="Picture 18">
            <a:extLst>
              <a:ext uri="{FF2B5EF4-FFF2-40B4-BE49-F238E27FC236}">
                <a16:creationId xmlns:a16="http://schemas.microsoft.com/office/drawing/2014/main" id="{9AAA88F2-6F9B-4F2E-881A-A0C434A77D88}"/>
              </a:ext>
            </a:extLst>
          </p:cNvPr>
          <p:cNvPicPr>
            <a:picLocks noChangeAspect="1"/>
          </p:cNvPicPr>
          <p:nvPr/>
        </p:nvPicPr>
        <p:blipFill>
          <a:blip r:embed="rId3"/>
          <a:stretch>
            <a:fillRect/>
          </a:stretch>
        </p:blipFill>
        <p:spPr>
          <a:xfrm>
            <a:off x="4557346" y="3414712"/>
            <a:ext cx="4400550" cy="2390775"/>
          </a:xfrm>
          <a:prstGeom prst="rect">
            <a:avLst/>
          </a:prstGeom>
        </p:spPr>
      </p:pic>
    </p:spTree>
    <p:extLst>
      <p:ext uri="{BB962C8B-B14F-4D97-AF65-F5344CB8AC3E}">
        <p14:creationId xmlns:p14="http://schemas.microsoft.com/office/powerpoint/2010/main" val="52168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9" name="Rectangle 8">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7200" y="533169"/>
            <a:ext cx="8592816" cy="1174947"/>
          </a:xfrm>
        </p:spPr>
        <p:txBody>
          <a:bodyPr vert="horz" lIns="91440" tIns="45720" rIns="91440" bIns="45720" rtlCol="0" anchor="b">
            <a:normAutofit fontScale="90000"/>
          </a:bodyPr>
          <a:lstStyle/>
          <a:p>
            <a:pPr>
              <a:lnSpc>
                <a:spcPct val="90000"/>
              </a:lnSpc>
            </a:pPr>
            <a:r>
              <a:rPr lang="en-US" sz="4400" b="0" i="0" kern="1200">
                <a:solidFill>
                  <a:schemeClr val="bg2"/>
                </a:solidFill>
                <a:latin typeface="+mj-lt"/>
                <a:ea typeface="+mj-ea"/>
                <a:cs typeface="+mj-cs"/>
              </a:rPr>
              <a:t>Scope of the Problem: Duval</a:t>
            </a:r>
            <a:br>
              <a:rPr lang="en-US" sz="4400" b="0" i="0" kern="1200">
                <a:solidFill>
                  <a:schemeClr val="bg2"/>
                </a:solidFill>
                <a:latin typeface="+mj-lt"/>
                <a:ea typeface="+mj-ea"/>
                <a:cs typeface="+mj-cs"/>
              </a:rPr>
            </a:br>
            <a:r>
              <a:rPr lang="en-US" sz="3600" i="0" kern="1200">
                <a:solidFill>
                  <a:schemeClr val="bg2"/>
                </a:solidFill>
                <a:latin typeface="+mj-lt"/>
                <a:ea typeface="+mj-ea"/>
                <a:cs typeface="+mj-cs"/>
              </a:rPr>
              <a:t>March 2015-January 2021</a:t>
            </a:r>
          </a:p>
        </p:txBody>
      </p:sp>
      <p:pic>
        <p:nvPicPr>
          <p:cNvPr id="18" name="Picture 17">
            <a:extLst>
              <a:ext uri="{FF2B5EF4-FFF2-40B4-BE49-F238E27FC236}">
                <a16:creationId xmlns:a16="http://schemas.microsoft.com/office/drawing/2014/main" id="{DC99C0CF-4213-4076-97EC-A8708531D15B}"/>
              </a:ext>
            </a:extLst>
          </p:cNvPr>
          <p:cNvPicPr>
            <a:picLocks noChangeAspect="1"/>
          </p:cNvPicPr>
          <p:nvPr/>
        </p:nvPicPr>
        <p:blipFill>
          <a:blip r:embed="rId4"/>
          <a:stretch>
            <a:fillRect/>
          </a:stretch>
        </p:blipFill>
        <p:spPr>
          <a:xfrm>
            <a:off x="457200" y="5916296"/>
            <a:ext cx="8229600" cy="387747"/>
          </a:xfrm>
          <a:prstGeom prst="rect">
            <a:avLst/>
          </a:prstGeom>
        </p:spPr>
      </p:pic>
      <p:pic>
        <p:nvPicPr>
          <p:cNvPr id="5" name="Picture 4" descr="Chart, histogram&#10;&#10;Description automatically generated">
            <a:extLst>
              <a:ext uri="{FF2B5EF4-FFF2-40B4-BE49-F238E27FC236}">
                <a16:creationId xmlns:a16="http://schemas.microsoft.com/office/drawing/2014/main" id="{FA80B906-201D-3E4D-9686-AEEAF5078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6074"/>
            <a:ext cx="9144000" cy="3569730"/>
          </a:xfrm>
          <a:prstGeom prst="rect">
            <a:avLst/>
          </a:prstGeom>
        </p:spPr>
      </p:pic>
    </p:spTree>
    <p:extLst>
      <p:ext uri="{BB962C8B-B14F-4D97-AF65-F5344CB8AC3E}">
        <p14:creationId xmlns:p14="http://schemas.microsoft.com/office/powerpoint/2010/main" val="376389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6D0C-7D47-4D0C-910B-BDE8A01AC98E}"/>
              </a:ext>
            </a:extLst>
          </p:cNvPr>
          <p:cNvSpPr>
            <a:spLocks noGrp="1"/>
          </p:cNvSpPr>
          <p:nvPr>
            <p:ph type="title"/>
          </p:nvPr>
        </p:nvSpPr>
        <p:spPr>
          <a:xfrm>
            <a:off x="533400" y="829408"/>
            <a:ext cx="7543800" cy="709865"/>
          </a:xfrm>
        </p:spPr>
        <p:txBody>
          <a:bodyPr/>
          <a:lstStyle/>
          <a:p>
            <a:r>
              <a:rPr lang="en-US" sz="4000"/>
              <a:t>Scope of the problem: Duval </a:t>
            </a:r>
            <a:br>
              <a:rPr lang="en-US"/>
            </a:br>
            <a:r>
              <a:rPr lang="en-US"/>
              <a:t>2015 - 2020</a:t>
            </a:r>
          </a:p>
        </p:txBody>
      </p:sp>
      <p:pic>
        <p:nvPicPr>
          <p:cNvPr id="6" name="Picture 5">
            <a:extLst>
              <a:ext uri="{FF2B5EF4-FFF2-40B4-BE49-F238E27FC236}">
                <a16:creationId xmlns:a16="http://schemas.microsoft.com/office/drawing/2014/main" id="{B5151622-ABD9-4C03-B92C-5A11B4B999CE}"/>
              </a:ext>
            </a:extLst>
          </p:cNvPr>
          <p:cNvPicPr>
            <a:picLocks noChangeAspect="1"/>
          </p:cNvPicPr>
          <p:nvPr/>
        </p:nvPicPr>
        <p:blipFill>
          <a:blip r:embed="rId3"/>
          <a:stretch>
            <a:fillRect/>
          </a:stretch>
        </p:blipFill>
        <p:spPr>
          <a:xfrm>
            <a:off x="685800" y="2341118"/>
            <a:ext cx="7772400" cy="3687474"/>
          </a:xfrm>
          <a:prstGeom prst="rect">
            <a:avLst/>
          </a:prstGeom>
        </p:spPr>
      </p:pic>
      <p:sp>
        <p:nvSpPr>
          <p:cNvPr id="7" name="TextBox 6">
            <a:extLst>
              <a:ext uri="{FF2B5EF4-FFF2-40B4-BE49-F238E27FC236}">
                <a16:creationId xmlns:a16="http://schemas.microsoft.com/office/drawing/2014/main" id="{66CAB41E-2550-4297-9AC1-253552EDEA37}"/>
              </a:ext>
            </a:extLst>
          </p:cNvPr>
          <p:cNvSpPr txBox="1"/>
          <p:nvPr/>
        </p:nvSpPr>
        <p:spPr>
          <a:xfrm>
            <a:off x="914400" y="6028592"/>
            <a:ext cx="6934200" cy="369332"/>
          </a:xfrm>
          <a:prstGeom prst="rect">
            <a:avLst/>
          </a:prstGeom>
          <a:noFill/>
        </p:spPr>
        <p:txBody>
          <a:bodyPr wrap="square" rtlCol="0">
            <a:spAutoFit/>
          </a:bodyPr>
          <a:lstStyle/>
          <a:p>
            <a:pPr algn="ctr"/>
            <a:r>
              <a:rPr lang="en-US">
                <a:solidFill>
                  <a:srgbClr val="FF0000"/>
                </a:solidFill>
              </a:rPr>
              <a:t>JFRD REPORTED A 27% SPIKE IN OVERDOSE CALLS</a:t>
            </a:r>
          </a:p>
        </p:txBody>
      </p:sp>
    </p:spTree>
    <p:extLst>
      <p:ext uri="{BB962C8B-B14F-4D97-AF65-F5344CB8AC3E}">
        <p14:creationId xmlns:p14="http://schemas.microsoft.com/office/powerpoint/2010/main" val="409888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0" name="Rectangle 9">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262378" y="1143000"/>
            <a:ext cx="6619243" cy="3389217"/>
          </a:xfrm>
        </p:spPr>
        <p:txBody>
          <a:bodyPr anchor="ctr">
            <a:normAutofit/>
          </a:bodyPr>
          <a:lstStyle/>
          <a:p>
            <a:pPr algn="ctr"/>
            <a:r>
              <a:rPr lang="en-US" sz="5700">
                <a:solidFill>
                  <a:srgbClr val="FFFFFF"/>
                </a:solidFill>
              </a:rPr>
              <a:t>How is Northeast Florida Responding? </a:t>
            </a:r>
          </a:p>
        </p:txBody>
      </p:sp>
    </p:spTree>
    <p:extLst>
      <p:ext uri="{BB962C8B-B14F-4D97-AF65-F5344CB8AC3E}">
        <p14:creationId xmlns:p14="http://schemas.microsoft.com/office/powerpoint/2010/main" val="155999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745565" y="1130603"/>
            <a:ext cx="2506831" cy="4596794"/>
          </a:xfrm>
        </p:spPr>
        <p:txBody>
          <a:bodyPr anchor="ctr">
            <a:normAutofit/>
          </a:bodyPr>
          <a:lstStyle/>
          <a:p>
            <a:r>
              <a:rPr lang="en-US" sz="2800">
                <a:solidFill>
                  <a:srgbClr val="EBEBEB"/>
                </a:solidFill>
              </a:rPr>
              <a:t>North Florida Poly-Drug Task Force </a:t>
            </a:r>
          </a:p>
        </p:txBody>
      </p:sp>
      <p:sp>
        <p:nvSpPr>
          <p:cNvPr id="3" name="Content Placeholder 2"/>
          <p:cNvSpPr>
            <a:spLocks noGrp="1"/>
          </p:cNvSpPr>
          <p:nvPr>
            <p:ph idx="1"/>
          </p:nvPr>
        </p:nvSpPr>
        <p:spPr>
          <a:xfrm>
            <a:off x="3817103" y="762000"/>
            <a:ext cx="4754206" cy="5629838"/>
          </a:xfrm>
        </p:spPr>
        <p:txBody>
          <a:bodyPr anchor="ctr">
            <a:normAutofit/>
          </a:bodyPr>
          <a:lstStyle/>
          <a:p>
            <a:r>
              <a:rPr lang="en-US" sz="2000"/>
              <a:t>More than 200 members implementing community-based strategies </a:t>
            </a:r>
          </a:p>
          <a:p>
            <a:r>
              <a:rPr lang="en-US" sz="2000"/>
              <a:t>Three Committees </a:t>
            </a:r>
          </a:p>
          <a:p>
            <a:pPr lvl="1"/>
            <a:r>
              <a:rPr lang="en-US" sz="2000"/>
              <a:t>Healthcare Education and Training </a:t>
            </a:r>
          </a:p>
          <a:p>
            <a:pPr lvl="1"/>
            <a:r>
              <a:rPr lang="en-US" sz="2000"/>
              <a:t>Community Education and Training </a:t>
            </a:r>
          </a:p>
          <a:p>
            <a:pPr lvl="1"/>
            <a:r>
              <a:rPr lang="en-US" sz="2000"/>
              <a:t>Employer Workforce</a:t>
            </a:r>
          </a:p>
          <a:p>
            <a:r>
              <a:rPr lang="en-US" sz="2000" b="1"/>
              <a:t>Upcoming Task Force Meeting</a:t>
            </a:r>
          </a:p>
          <a:p>
            <a:pPr lvl="1"/>
            <a:r>
              <a:rPr lang="en-US" sz="2000"/>
              <a:t>May 14, 2021 at noon: Meeting virtually - join us!</a:t>
            </a:r>
          </a:p>
          <a:p>
            <a:pPr lvl="1"/>
            <a:r>
              <a:rPr lang="en-US" sz="2000"/>
              <a:t>RSVP: </a:t>
            </a:r>
            <a:r>
              <a:rPr lang="en-US" sz="2000">
                <a:hlinkClick r:id="rId3"/>
              </a:rPr>
              <a:t>susan@drugfreeduval.org</a:t>
            </a:r>
            <a:r>
              <a:rPr lang="en-US" sz="2000"/>
              <a:t> </a:t>
            </a:r>
          </a:p>
          <a:p>
            <a:pPr marL="402336" lvl="1" indent="0">
              <a:buNone/>
            </a:pPr>
            <a:endParaRPr lang="en-US" sz="1700" b="1" i="1"/>
          </a:p>
        </p:txBody>
      </p:sp>
    </p:spTree>
    <p:extLst>
      <p:ext uri="{BB962C8B-B14F-4D97-AF65-F5344CB8AC3E}">
        <p14:creationId xmlns:p14="http://schemas.microsoft.com/office/powerpoint/2010/main" val="425575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Marriage of Prevention &amp; Harm Reduction</a:t>
            </a:r>
          </a:p>
        </p:txBody>
      </p:sp>
      <p:sp>
        <p:nvSpPr>
          <p:cNvPr id="3" name="Content Placeholder 2"/>
          <p:cNvSpPr>
            <a:spLocks noGrp="1"/>
          </p:cNvSpPr>
          <p:nvPr>
            <p:ph idx="1"/>
          </p:nvPr>
        </p:nvSpPr>
        <p:spPr>
          <a:xfrm>
            <a:off x="3508818" y="762000"/>
            <a:ext cx="4513030" cy="5486399"/>
          </a:xfrm>
        </p:spPr>
        <p:txBody>
          <a:bodyPr anchor="ctr">
            <a:normAutofit/>
          </a:bodyPr>
          <a:lstStyle/>
          <a:p>
            <a:r>
              <a:rPr lang="en-US" sz="2000">
                <a:solidFill>
                  <a:schemeClr val="tx1"/>
                </a:solidFill>
              </a:rPr>
              <a:t>Prevention reduces risk behavior</a:t>
            </a:r>
          </a:p>
          <a:p>
            <a:pPr lvl="1"/>
            <a:r>
              <a:rPr lang="en-US" sz="2000">
                <a:solidFill>
                  <a:schemeClr val="tx1"/>
                </a:solidFill>
              </a:rPr>
              <a:t>Provides information</a:t>
            </a:r>
          </a:p>
          <a:p>
            <a:pPr lvl="1"/>
            <a:r>
              <a:rPr lang="en-US" sz="2000">
                <a:solidFill>
                  <a:schemeClr val="tx1"/>
                </a:solidFill>
              </a:rPr>
              <a:t>Enhances skills &amp; training</a:t>
            </a:r>
          </a:p>
          <a:p>
            <a:pPr lvl="1"/>
            <a:r>
              <a:rPr lang="en-US" sz="2000">
                <a:solidFill>
                  <a:schemeClr val="tx1"/>
                </a:solidFill>
              </a:rPr>
              <a:t>Brings support for healthy activities</a:t>
            </a:r>
          </a:p>
          <a:p>
            <a:pPr lvl="1"/>
            <a:r>
              <a:rPr lang="en-US" sz="2000">
                <a:solidFill>
                  <a:schemeClr val="tx1"/>
                </a:solidFill>
              </a:rPr>
              <a:t>Reduces barriers to health &amp; increases access</a:t>
            </a:r>
          </a:p>
          <a:p>
            <a:pPr lvl="1"/>
            <a:r>
              <a:rPr lang="en-US" sz="2000">
                <a:solidFill>
                  <a:schemeClr val="tx1"/>
                </a:solidFill>
              </a:rPr>
              <a:t>Develops incentives for healthy behaviors &amp; disincentives for harmful choices</a:t>
            </a:r>
          </a:p>
          <a:p>
            <a:pPr lvl="1"/>
            <a:r>
              <a:rPr lang="en-US" sz="2000">
                <a:solidFill>
                  <a:schemeClr val="tx1"/>
                </a:solidFill>
              </a:rPr>
              <a:t>Rethinks physical design</a:t>
            </a:r>
          </a:p>
          <a:p>
            <a:pPr lvl="1"/>
            <a:r>
              <a:rPr lang="en-US" sz="2000">
                <a:solidFill>
                  <a:schemeClr val="tx1"/>
                </a:solidFill>
              </a:rPr>
              <a:t>Advances great policy of support</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32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Marriage of Prevention &amp; Harm Reduction</a:t>
            </a:r>
          </a:p>
        </p:txBody>
      </p:sp>
      <p:sp>
        <p:nvSpPr>
          <p:cNvPr id="3" name="Content Placeholder 2"/>
          <p:cNvSpPr>
            <a:spLocks noGrp="1"/>
          </p:cNvSpPr>
          <p:nvPr>
            <p:ph idx="1"/>
          </p:nvPr>
        </p:nvSpPr>
        <p:spPr>
          <a:xfrm>
            <a:off x="3508818" y="533400"/>
            <a:ext cx="3976641" cy="5715000"/>
          </a:xfrm>
        </p:spPr>
        <p:txBody>
          <a:bodyPr anchor="ctr">
            <a:normAutofit/>
          </a:bodyPr>
          <a:lstStyle/>
          <a:p>
            <a:r>
              <a:rPr lang="en-US" sz="2000">
                <a:solidFill>
                  <a:schemeClr val="tx1"/>
                </a:solidFill>
              </a:rPr>
              <a:t>AKA risk reduction</a:t>
            </a:r>
          </a:p>
          <a:p>
            <a:pPr lvl="1"/>
            <a:r>
              <a:rPr lang="en-US" sz="2000">
                <a:solidFill>
                  <a:schemeClr val="tx1"/>
                </a:solidFill>
              </a:rPr>
              <a:t>Strategies/ideas aimed at reducing negative consequences associated with drug use </a:t>
            </a:r>
          </a:p>
          <a:p>
            <a:r>
              <a:rPr lang="en-US" sz="2000">
                <a:solidFill>
                  <a:schemeClr val="tx1"/>
                </a:solidFill>
              </a:rPr>
              <a:t>Strategies that meet people in their situation</a:t>
            </a:r>
          </a:p>
          <a:p>
            <a:r>
              <a:rPr lang="en-US" sz="2000">
                <a:solidFill>
                  <a:schemeClr val="tx1"/>
                </a:solidFill>
              </a:rPr>
              <a:t>Could mean safer use, managed use, abstinence – depends on the individual </a:t>
            </a:r>
          </a:p>
          <a:p>
            <a:pPr lvl="1"/>
            <a:r>
              <a:rPr lang="en-US" sz="2000">
                <a:solidFill>
                  <a:schemeClr val="tx1"/>
                </a:solidFill>
              </a:rPr>
              <a:t>Examples: Syringe Exchange Programs, Medication Assisted Treatment, safe sex education, seat belts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56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2B25-A547-4E60-8A63-583F5920B1CB}"/>
              </a:ext>
            </a:extLst>
          </p:cNvPr>
          <p:cNvSpPr>
            <a:spLocks noGrp="1"/>
          </p:cNvSpPr>
          <p:nvPr>
            <p:ph type="title"/>
          </p:nvPr>
        </p:nvSpPr>
        <p:spPr/>
        <p:txBody>
          <a:bodyPr/>
          <a:lstStyle/>
          <a:p>
            <a:r>
              <a:rPr lang="en-US"/>
              <a:t>Critical Legislation</a:t>
            </a:r>
          </a:p>
        </p:txBody>
      </p:sp>
      <p:sp>
        <p:nvSpPr>
          <p:cNvPr id="3" name="Text Placeholder 2">
            <a:extLst>
              <a:ext uri="{FF2B5EF4-FFF2-40B4-BE49-F238E27FC236}">
                <a16:creationId xmlns:a16="http://schemas.microsoft.com/office/drawing/2014/main" id="{C0D39E04-9EEB-4B00-927E-6D98E286ACB7}"/>
              </a:ext>
            </a:extLst>
          </p:cNvPr>
          <p:cNvSpPr>
            <a:spLocks noGrp="1"/>
          </p:cNvSpPr>
          <p:nvPr>
            <p:ph type="body" idx="1"/>
          </p:nvPr>
        </p:nvSpPr>
        <p:spPr/>
        <p:txBody>
          <a:bodyPr/>
          <a:lstStyle/>
          <a:p>
            <a:r>
              <a:rPr lang="en-US" i="1"/>
              <a:t>Good policy impacts the entire community</a:t>
            </a:r>
          </a:p>
        </p:txBody>
      </p:sp>
    </p:spTree>
    <p:extLst>
      <p:ext uri="{BB962C8B-B14F-4D97-AF65-F5344CB8AC3E}">
        <p14:creationId xmlns:p14="http://schemas.microsoft.com/office/powerpoint/2010/main" val="40506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Overdose Prevention Legislation</a:t>
            </a:r>
          </a:p>
        </p:txBody>
      </p:sp>
      <p:sp>
        <p:nvSpPr>
          <p:cNvPr id="3" name="Content Placeholder 2"/>
          <p:cNvSpPr>
            <a:spLocks noGrp="1"/>
          </p:cNvSpPr>
          <p:nvPr>
            <p:ph idx="1"/>
          </p:nvPr>
        </p:nvSpPr>
        <p:spPr>
          <a:xfrm>
            <a:off x="3508818" y="1059025"/>
            <a:ext cx="3976641" cy="4739950"/>
          </a:xfrm>
        </p:spPr>
        <p:txBody>
          <a:bodyPr anchor="ctr">
            <a:normAutofit/>
          </a:bodyPr>
          <a:lstStyle/>
          <a:p>
            <a:r>
              <a:rPr lang="en-US" sz="2000">
                <a:solidFill>
                  <a:schemeClr val="tx1"/>
                </a:solidFill>
              </a:rPr>
              <a:t>911 Good Samaritan Act</a:t>
            </a:r>
          </a:p>
          <a:p>
            <a:pPr marL="0" indent="0">
              <a:buNone/>
            </a:pPr>
            <a:endParaRPr lang="en-US" sz="2000">
              <a:solidFill>
                <a:schemeClr val="tx1"/>
              </a:solidFill>
            </a:endParaRPr>
          </a:p>
          <a:p>
            <a:r>
              <a:rPr lang="en-US" sz="2000">
                <a:solidFill>
                  <a:schemeClr val="tx1"/>
                </a:solidFill>
              </a:rPr>
              <a:t>Emergency Treatment and Recovery Act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68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911 Good Samaritan Act</a:t>
            </a:r>
          </a:p>
        </p:txBody>
      </p:sp>
      <p:sp>
        <p:nvSpPr>
          <p:cNvPr id="3" name="Content Placeholder 2"/>
          <p:cNvSpPr>
            <a:spLocks noGrp="1"/>
          </p:cNvSpPr>
          <p:nvPr>
            <p:ph idx="1"/>
          </p:nvPr>
        </p:nvSpPr>
        <p:spPr>
          <a:xfrm>
            <a:off x="533401" y="2489200"/>
            <a:ext cx="8077200" cy="3530600"/>
          </a:xfrm>
        </p:spPr>
        <p:txBody>
          <a:bodyPr>
            <a:noAutofit/>
          </a:bodyPr>
          <a:lstStyle/>
          <a:p>
            <a:r>
              <a:rPr lang="en-US" sz="2800"/>
              <a:t>Encourages people to call for help during a life-threatening overdose.</a:t>
            </a:r>
          </a:p>
          <a:p>
            <a:r>
              <a:rPr lang="en-US" sz="2800"/>
              <a:t>In many overdose situations, an individual is at the scene who can intervene and call 911 and administer naloxone.</a:t>
            </a:r>
          </a:p>
          <a:p>
            <a:r>
              <a:rPr lang="en-US" sz="2800"/>
              <a:t>Yet, in 50% of overdose cases, no one called 911. The number one reason was fear of arrest/police involvement.</a:t>
            </a:r>
          </a:p>
        </p:txBody>
      </p:sp>
    </p:spTree>
    <p:extLst>
      <p:ext uri="{BB962C8B-B14F-4D97-AF65-F5344CB8AC3E}">
        <p14:creationId xmlns:p14="http://schemas.microsoft.com/office/powerpoint/2010/main" val="181338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itle 3">
            <a:extLst>
              <a:ext uri="{FF2B5EF4-FFF2-40B4-BE49-F238E27FC236}">
                <a16:creationId xmlns:a16="http://schemas.microsoft.com/office/drawing/2014/main" id="{07CFBADB-2808-45EF-8AA1-941B13C8993C}"/>
              </a:ext>
            </a:extLst>
          </p:cNvPr>
          <p:cNvSpPr>
            <a:spLocks noGrp="1"/>
          </p:cNvSpPr>
          <p:nvPr>
            <p:ph type="title"/>
          </p:nvPr>
        </p:nvSpPr>
        <p:spPr>
          <a:xfrm>
            <a:off x="627185" y="1085549"/>
            <a:ext cx="2573210" cy="4686903"/>
          </a:xfrm>
        </p:spPr>
        <p:txBody>
          <a:bodyPr anchor="ctr">
            <a:normAutofit/>
          </a:bodyPr>
          <a:lstStyle/>
          <a:p>
            <a:pPr algn="r"/>
            <a:r>
              <a:rPr lang="en-US" sz="2700">
                <a:solidFill>
                  <a:schemeClr val="tx1"/>
                </a:solidFill>
              </a:rPr>
              <a:t>Overdose Prevention &amp; Naloxone Administration</a:t>
            </a:r>
          </a:p>
        </p:txBody>
      </p:sp>
      <p:cxnSp>
        <p:nvCxnSpPr>
          <p:cNvPr id="16" name="Straight Connector 1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FA42E69E-AA53-4F3E-81C0-F030153C3826}"/>
              </a:ext>
            </a:extLst>
          </p:cNvPr>
          <p:cNvSpPr>
            <a:spLocks noGrp="1"/>
          </p:cNvSpPr>
          <p:nvPr>
            <p:ph idx="1"/>
          </p:nvPr>
        </p:nvSpPr>
        <p:spPr>
          <a:xfrm>
            <a:off x="3781049" y="1085549"/>
            <a:ext cx="4184780" cy="5306289"/>
          </a:xfrm>
        </p:spPr>
        <p:txBody>
          <a:bodyPr anchor="ctr">
            <a:normAutofit/>
          </a:bodyPr>
          <a:lstStyle/>
          <a:p>
            <a:r>
              <a:rPr lang="en-US" sz="2000">
                <a:solidFill>
                  <a:schemeClr val="tx1"/>
                </a:solidFill>
              </a:rPr>
              <a:t>This training is funded by The Safe and Healthy Neighborhoods Project implemented by the Jacksonville Fire and Rescue Department and is a partnership of JFRD, the City of Jacksonville and Drug Free Duval</a:t>
            </a:r>
          </a:p>
          <a:p>
            <a:endParaRPr lang="en-US">
              <a:solidFill>
                <a:schemeClr val="tx1"/>
              </a:solidFill>
            </a:endParaRPr>
          </a:p>
          <a:p>
            <a:pPr marL="402336" lvl="1" indent="0">
              <a:buNone/>
            </a:pPr>
            <a:endParaRPr lang="en-US">
              <a:solidFill>
                <a:schemeClr val="tx1"/>
              </a:solidFill>
            </a:endParaRPr>
          </a:p>
        </p:txBody>
      </p:sp>
      <p:sp>
        <p:nvSpPr>
          <p:cNvPr id="18"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0832" y="6391838"/>
            <a:ext cx="2894846"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a:solidFill>
                <a:srgbClr val="B31166"/>
              </a:solidFill>
            </a:endParaRPr>
          </a:p>
        </p:txBody>
      </p:sp>
      <p:sp>
        <p:nvSpPr>
          <p:cNvPr id="20"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89140" y="6391839"/>
            <a:ext cx="2248228"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a:solidFill>
                <a:srgbClr val="B31166"/>
              </a:solidFill>
            </a:endParaRPr>
          </a:p>
        </p:txBody>
      </p:sp>
    </p:spTree>
    <p:extLst>
      <p:ext uri="{BB962C8B-B14F-4D97-AF65-F5344CB8AC3E}">
        <p14:creationId xmlns:p14="http://schemas.microsoft.com/office/powerpoint/2010/main" val="338922007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685801"/>
            <a:ext cx="6753560" cy="951164"/>
          </a:xfrm>
        </p:spPr>
        <p:txBody>
          <a:bodyPr>
            <a:normAutofit/>
          </a:bodyPr>
          <a:lstStyle/>
          <a:p>
            <a:r>
              <a:rPr lang="en-US"/>
              <a:t>Florida 911 Good Samaritan Act</a:t>
            </a:r>
          </a:p>
        </p:txBody>
      </p:sp>
      <p:sp>
        <p:nvSpPr>
          <p:cNvPr id="3" name="Content Placeholder 2"/>
          <p:cNvSpPr>
            <a:spLocks noGrp="1"/>
          </p:cNvSpPr>
          <p:nvPr>
            <p:ph idx="1"/>
          </p:nvPr>
        </p:nvSpPr>
        <p:spPr>
          <a:xfrm>
            <a:off x="533400" y="1828800"/>
            <a:ext cx="8229600" cy="4906963"/>
          </a:xfrm>
        </p:spPr>
        <p:txBody>
          <a:bodyPr>
            <a:normAutofit lnSpcReduction="10000"/>
          </a:bodyPr>
          <a:lstStyle/>
          <a:p>
            <a:endParaRPr lang="en-US" sz="2000"/>
          </a:p>
          <a:p>
            <a:r>
              <a:rPr lang="en-US" sz="2800"/>
              <a:t>SB 278 passed during 2012 legislative session and was effective October 1, 2012 </a:t>
            </a:r>
            <a:br>
              <a:rPr lang="en-US" sz="2800"/>
            </a:br>
            <a:r>
              <a:rPr lang="en-US" sz="2800" b="1">
                <a:solidFill>
                  <a:schemeClr val="tx2"/>
                </a:solidFill>
              </a:rPr>
              <a:t>s. 893.21, F.S.</a:t>
            </a:r>
            <a:endParaRPr lang="en-US" sz="2800" b="1">
              <a:solidFill>
                <a:schemeClr val="tx2"/>
              </a:solidFill>
              <a:hlinkClick r:id="rId3"/>
            </a:endParaRPr>
          </a:p>
          <a:p>
            <a:r>
              <a:rPr lang="en-US" sz="2800"/>
              <a:t>In an overdose situation, the law protects the person who calls 911 (caller/help-seeker) </a:t>
            </a:r>
            <a:r>
              <a:rPr lang="en-US" sz="2800" b="1"/>
              <a:t>and</a:t>
            </a:r>
            <a:r>
              <a:rPr lang="en-US" sz="2800"/>
              <a:t> the overdose victim from:</a:t>
            </a:r>
          </a:p>
          <a:p>
            <a:pPr lvl="1"/>
            <a:r>
              <a:rPr lang="en-US" sz="2800"/>
              <a:t>Being charged, prosecuted, or penalized for possession of controlled substances (if found as result of seeking emergency medical care)</a:t>
            </a:r>
          </a:p>
          <a:p>
            <a:endParaRPr lang="en-US" sz="2800"/>
          </a:p>
          <a:p>
            <a:pPr marL="0" indent="0">
              <a:buNone/>
            </a:pPr>
            <a:endParaRPr lang="en-US" sz="2800"/>
          </a:p>
          <a:p>
            <a:endParaRPr lang="en-US"/>
          </a:p>
        </p:txBody>
      </p:sp>
    </p:spTree>
    <p:extLst>
      <p:ext uri="{BB962C8B-B14F-4D97-AF65-F5344CB8AC3E}">
        <p14:creationId xmlns:p14="http://schemas.microsoft.com/office/powerpoint/2010/main" val="23449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1"/>
            <a:ext cx="7086600" cy="1066800"/>
          </a:xfrm>
        </p:spPr>
        <p:txBody>
          <a:bodyPr>
            <a:normAutofit/>
          </a:bodyPr>
          <a:lstStyle/>
          <a:p>
            <a:r>
              <a:rPr lang="en-US"/>
              <a:t>Florida 911 Good Samaritan Act: Limitations</a:t>
            </a:r>
          </a:p>
        </p:txBody>
      </p:sp>
      <p:sp>
        <p:nvSpPr>
          <p:cNvPr id="3" name="Content Placeholder 2"/>
          <p:cNvSpPr>
            <a:spLocks noGrp="1"/>
          </p:cNvSpPr>
          <p:nvPr>
            <p:ph idx="1"/>
          </p:nvPr>
        </p:nvSpPr>
        <p:spPr>
          <a:xfrm>
            <a:off x="495300" y="2362200"/>
            <a:ext cx="8153400" cy="2590800"/>
          </a:xfrm>
        </p:spPr>
        <p:txBody>
          <a:bodyPr>
            <a:noAutofit/>
          </a:bodyPr>
          <a:lstStyle/>
          <a:p>
            <a:r>
              <a:rPr lang="en-US" sz="2400"/>
              <a:t>No protections for drug paraphernalia/possession with intent to distribute or an amount/weight considered trafficking </a:t>
            </a:r>
          </a:p>
          <a:p>
            <a:r>
              <a:rPr lang="en-US" sz="2400"/>
              <a:t>In some areas, there is low awareness among law enforcement and prosecutors about the Good Samaritan Law – you may need to self-advocate</a:t>
            </a:r>
            <a:endParaRPr lang="en-US" sz="2000"/>
          </a:p>
          <a:p>
            <a:pPr lvl="1"/>
            <a:r>
              <a:rPr lang="en-US" sz="1800"/>
              <a:t>The law was amended in October, 2019 to remove penalties &amp; prosecution for the following:</a:t>
            </a:r>
          </a:p>
          <a:p>
            <a:pPr lvl="2"/>
            <a:r>
              <a:rPr lang="en-US" sz="1600"/>
              <a:t>Use of alcohol by underage persons, providing alcohol to underage persons, violation of pre-trial release, probation, or parole, and expanding immunity for a mis-identified overdose</a:t>
            </a:r>
          </a:p>
          <a:p>
            <a:pPr marL="0" indent="0">
              <a:buNone/>
            </a:pPr>
            <a:endParaRPr lang="en-US" sz="2000"/>
          </a:p>
          <a:p>
            <a:endParaRPr lang="en-US" sz="2000"/>
          </a:p>
          <a:p>
            <a:pPr marL="457200" lvl="1" indent="0">
              <a:buNone/>
            </a:pPr>
            <a:endParaRPr lang="en-US" sz="2000"/>
          </a:p>
        </p:txBody>
      </p:sp>
    </p:spTree>
    <p:extLst>
      <p:ext uri="{BB962C8B-B14F-4D97-AF65-F5344CB8AC3E}">
        <p14:creationId xmlns:p14="http://schemas.microsoft.com/office/powerpoint/2010/main" val="274976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600" y="990600"/>
            <a:ext cx="6415185" cy="4811390"/>
          </a:xfrm>
          <a:prstGeom prst="rect">
            <a:avLst/>
          </a:prstGeom>
        </p:spPr>
      </p:pic>
    </p:spTree>
    <p:extLst>
      <p:ext uri="{BB962C8B-B14F-4D97-AF65-F5344CB8AC3E}">
        <p14:creationId xmlns:p14="http://schemas.microsoft.com/office/powerpoint/2010/main" val="386029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Florida Naloxone Law</a:t>
            </a:r>
          </a:p>
        </p:txBody>
      </p:sp>
      <p:sp>
        <p:nvSpPr>
          <p:cNvPr id="3" name="Content Placeholder 2"/>
          <p:cNvSpPr>
            <a:spLocks noGrp="1"/>
          </p:cNvSpPr>
          <p:nvPr>
            <p:ph idx="1"/>
          </p:nvPr>
        </p:nvSpPr>
        <p:spPr>
          <a:xfrm>
            <a:off x="3508818" y="1059025"/>
            <a:ext cx="3976641" cy="4739950"/>
          </a:xfrm>
        </p:spPr>
        <p:txBody>
          <a:bodyPr anchor="ctr">
            <a:normAutofit/>
          </a:bodyPr>
          <a:lstStyle/>
          <a:p>
            <a:r>
              <a:rPr lang="en-US" sz="2000">
                <a:solidFill>
                  <a:schemeClr val="tx1"/>
                </a:solidFill>
              </a:rPr>
              <a:t>HB 751 passed during 2015 legislative session, becoming effective June 10, 2015</a:t>
            </a:r>
          </a:p>
          <a:p>
            <a:r>
              <a:rPr lang="en-US" sz="2000">
                <a:solidFill>
                  <a:schemeClr val="tx1"/>
                </a:solidFill>
              </a:rPr>
              <a:t>Called: </a:t>
            </a:r>
            <a:r>
              <a:rPr lang="en-US" sz="2000" b="1">
                <a:solidFill>
                  <a:schemeClr val="tx1"/>
                </a:solidFill>
              </a:rPr>
              <a:t>Emergency Treatment &amp; Recovery Act</a:t>
            </a:r>
            <a:r>
              <a:rPr lang="en-US" sz="2000">
                <a:solidFill>
                  <a:schemeClr val="tx1"/>
                </a:solidFill>
              </a:rPr>
              <a:t>, s. 381.887, F.S. </a:t>
            </a:r>
            <a:endParaRPr lang="en-US" sz="2000">
              <a:solidFill>
                <a:schemeClr val="tx1"/>
              </a:solidFill>
              <a:hlinkClick r:id="rId3"/>
            </a:endParaRPr>
          </a:p>
          <a:p>
            <a:r>
              <a:rPr lang="en-US" sz="2000">
                <a:solidFill>
                  <a:schemeClr val="tx1"/>
                </a:solidFill>
              </a:rPr>
              <a:t>Was expanded in 2016 with the passage of HB 1241 – created standing order</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802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762001"/>
            <a:ext cx="6829760" cy="874964"/>
          </a:xfrm>
        </p:spPr>
        <p:txBody>
          <a:bodyPr/>
          <a:lstStyle/>
          <a:p>
            <a:r>
              <a:rPr lang="en-US"/>
              <a:t>Florida Naloxone Law</a:t>
            </a:r>
          </a:p>
        </p:txBody>
      </p:sp>
      <p:sp>
        <p:nvSpPr>
          <p:cNvPr id="3" name="Content Placeholder 2"/>
          <p:cNvSpPr>
            <a:spLocks noGrp="1"/>
          </p:cNvSpPr>
          <p:nvPr>
            <p:ph idx="1"/>
          </p:nvPr>
        </p:nvSpPr>
        <p:spPr>
          <a:xfrm>
            <a:off x="381000" y="2590800"/>
            <a:ext cx="8305800" cy="4240306"/>
          </a:xfrm>
        </p:spPr>
        <p:txBody>
          <a:bodyPr>
            <a:normAutofit/>
          </a:bodyPr>
          <a:lstStyle/>
          <a:p>
            <a:r>
              <a:rPr lang="en-US" sz="2400"/>
              <a:t>Allows licensed practitioners to prescribe naloxone to anyone at risk of </a:t>
            </a:r>
            <a:r>
              <a:rPr lang="en-US" sz="2400" b="1" i="1" u="sng"/>
              <a:t>experiencing or witnessing </a:t>
            </a:r>
            <a:r>
              <a:rPr lang="en-US" sz="2400"/>
              <a:t>an opioid-related overdose</a:t>
            </a:r>
          </a:p>
          <a:p>
            <a:pPr lvl="1"/>
            <a:r>
              <a:rPr lang="en-US" sz="2400"/>
              <a:t>Prescribers are immune from any civil or criminal liability for prescribing naloxone, pharmacists are immune for dispensing </a:t>
            </a:r>
          </a:p>
        </p:txBody>
      </p:sp>
    </p:spTree>
    <p:extLst>
      <p:ext uri="{BB962C8B-B14F-4D97-AF65-F5344CB8AC3E}">
        <p14:creationId xmlns:p14="http://schemas.microsoft.com/office/powerpoint/2010/main" val="402528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Florida Naloxone Law</a:t>
            </a:r>
          </a:p>
        </p:txBody>
      </p:sp>
      <p:sp>
        <p:nvSpPr>
          <p:cNvPr id="3" name="Content Placeholder 2"/>
          <p:cNvSpPr>
            <a:spLocks noGrp="1"/>
          </p:cNvSpPr>
          <p:nvPr>
            <p:ph idx="1"/>
          </p:nvPr>
        </p:nvSpPr>
        <p:spPr>
          <a:xfrm>
            <a:off x="457200" y="1676400"/>
            <a:ext cx="8229600" cy="4449763"/>
          </a:xfrm>
        </p:spPr>
        <p:txBody>
          <a:bodyPr>
            <a:normAutofit/>
          </a:bodyPr>
          <a:lstStyle/>
          <a:p>
            <a:endParaRPr lang="en-US"/>
          </a:p>
          <a:p>
            <a:pPr marL="0" indent="0">
              <a:buNone/>
            </a:pPr>
            <a:r>
              <a:rPr lang="en-US" sz="2400"/>
              <a:t>ALSO PROVIDED:</a:t>
            </a:r>
          </a:p>
          <a:p>
            <a:r>
              <a:rPr lang="en-US" sz="2200" b="1"/>
              <a:t>Third party Rx </a:t>
            </a:r>
            <a:r>
              <a:rPr lang="en-US" sz="2200"/>
              <a:t>– prescribing a medication to someone with the intent that they will use it on someone else (friend/family of person overdosing)</a:t>
            </a:r>
          </a:p>
          <a:p>
            <a:pPr lvl="2"/>
            <a:r>
              <a:rPr lang="en-US" sz="2000"/>
              <a:t>Necessary component: no one can use naloxone on themselves </a:t>
            </a:r>
            <a:endParaRPr lang="en-US" sz="2400" b="1"/>
          </a:p>
          <a:p>
            <a:r>
              <a:rPr lang="en-US" sz="2200" b="1"/>
              <a:t>Emergency responders </a:t>
            </a:r>
            <a:r>
              <a:rPr lang="en-US" sz="2200"/>
              <a:t>(law enforcement, paramedics, EMTs) </a:t>
            </a:r>
            <a:r>
              <a:rPr lang="en-US" sz="2200" b="1"/>
              <a:t>and laypersons </a:t>
            </a:r>
            <a:r>
              <a:rPr lang="en-US" sz="2200"/>
              <a:t>in the community can possess, store, and administer naloxone to someone believed in good faith to be experiencing an opioid overdose </a:t>
            </a:r>
          </a:p>
          <a:p>
            <a:pPr marL="0" indent="0">
              <a:buNone/>
            </a:pPr>
            <a:endParaRPr lang="en-US"/>
          </a:p>
        </p:txBody>
      </p:sp>
    </p:spTree>
    <p:extLst>
      <p:ext uri="{BB962C8B-B14F-4D97-AF65-F5344CB8AC3E}">
        <p14:creationId xmlns:p14="http://schemas.microsoft.com/office/powerpoint/2010/main" val="14737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29760" cy="709865"/>
          </a:xfrm>
        </p:spPr>
        <p:txBody>
          <a:bodyPr/>
          <a:lstStyle/>
          <a:p>
            <a:r>
              <a:rPr lang="en-US"/>
              <a:t>Florida Naloxone Law - Expanded</a:t>
            </a:r>
          </a:p>
        </p:txBody>
      </p:sp>
      <p:sp>
        <p:nvSpPr>
          <p:cNvPr id="3" name="Content Placeholder 2"/>
          <p:cNvSpPr>
            <a:spLocks noGrp="1"/>
          </p:cNvSpPr>
          <p:nvPr>
            <p:ph idx="1"/>
          </p:nvPr>
        </p:nvSpPr>
        <p:spPr>
          <a:xfrm>
            <a:off x="533400" y="2286000"/>
            <a:ext cx="8229600" cy="4708525"/>
          </a:xfrm>
        </p:spPr>
        <p:txBody>
          <a:bodyPr>
            <a:normAutofit/>
          </a:bodyPr>
          <a:lstStyle/>
          <a:p>
            <a:pPr marL="0" indent="0">
              <a:buNone/>
            </a:pPr>
            <a:r>
              <a:rPr lang="en-US" sz="2400"/>
              <a:t>Effective July 1, 2016</a:t>
            </a:r>
          </a:p>
          <a:p>
            <a:pPr lvl="1"/>
            <a:r>
              <a:rPr lang="en-US" sz="2400"/>
              <a:t>Pharmacists can </a:t>
            </a:r>
            <a:r>
              <a:rPr lang="en-US" sz="2400" b="1"/>
              <a:t>prescribe</a:t>
            </a:r>
            <a:r>
              <a:rPr lang="en-US" sz="2400"/>
              <a:t> and dispense naloxone via </a:t>
            </a:r>
            <a:r>
              <a:rPr lang="en-US" sz="2400" b="1"/>
              <a:t>standing order </a:t>
            </a:r>
            <a:r>
              <a:rPr lang="en-US" sz="2400"/>
              <a:t>(auto-injector, nasal spray)</a:t>
            </a:r>
          </a:p>
          <a:p>
            <a:pPr lvl="1"/>
            <a:r>
              <a:rPr lang="en-US" sz="2400"/>
              <a:t>Reduces barriers to naloxone </a:t>
            </a:r>
          </a:p>
          <a:p>
            <a:pPr lvl="2"/>
            <a:r>
              <a:rPr lang="en-US" sz="2400"/>
              <a:t>No need for doctor appointment (fees, transportation, time off work), stigma</a:t>
            </a:r>
          </a:p>
          <a:p>
            <a:pPr lvl="1"/>
            <a:r>
              <a:rPr lang="en-US" sz="2400"/>
              <a:t>Similar to CVS operating under a standing order to administer flu shots to the general public</a:t>
            </a:r>
          </a:p>
          <a:p>
            <a:pPr marL="402336" lvl="1" indent="0">
              <a:buNone/>
            </a:pPr>
            <a:endParaRPr lang="en-US" sz="2600"/>
          </a:p>
          <a:p>
            <a:pPr marL="731520" lvl="2" indent="0">
              <a:buNone/>
            </a:pPr>
            <a:endParaRPr lang="en-US"/>
          </a:p>
        </p:txBody>
      </p:sp>
    </p:spTree>
    <p:extLst>
      <p:ext uri="{BB962C8B-B14F-4D97-AF65-F5344CB8AC3E}">
        <p14:creationId xmlns:p14="http://schemas.microsoft.com/office/powerpoint/2010/main" val="259430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500"/>
              <a:t>Recognizing and Responding to Opioid Overdose</a:t>
            </a:r>
          </a:p>
        </p:txBody>
      </p:sp>
    </p:spTree>
    <p:extLst>
      <p:ext uri="{BB962C8B-B14F-4D97-AF65-F5344CB8AC3E}">
        <p14:creationId xmlns:p14="http://schemas.microsoft.com/office/powerpoint/2010/main" val="947399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happens in an opioid overdose?</a:t>
            </a:r>
          </a:p>
        </p:txBody>
      </p:sp>
      <p:sp>
        <p:nvSpPr>
          <p:cNvPr id="3" name="Content Placeholder 2"/>
          <p:cNvSpPr>
            <a:spLocks noGrp="1"/>
          </p:cNvSpPr>
          <p:nvPr>
            <p:ph idx="1"/>
          </p:nvPr>
        </p:nvSpPr>
        <p:spPr/>
        <p:txBody>
          <a:bodyPr>
            <a:normAutofit/>
          </a:bodyPr>
          <a:lstStyle/>
          <a:p>
            <a:pPr marL="0" indent="0">
              <a:buNone/>
            </a:pPr>
            <a:r>
              <a:rPr lang="en-US" sz="2800"/>
              <a:t>User experiences: </a:t>
            </a:r>
          </a:p>
          <a:p>
            <a:r>
              <a:rPr lang="en-US" sz="2800"/>
              <a:t>Pain relief</a:t>
            </a:r>
          </a:p>
          <a:p>
            <a:r>
              <a:rPr lang="en-US" sz="2800"/>
              <a:t>Intoxication</a:t>
            </a:r>
          </a:p>
          <a:p>
            <a:r>
              <a:rPr lang="en-US" sz="2800"/>
              <a:t>Respiratory depression</a:t>
            </a:r>
          </a:p>
          <a:p>
            <a:r>
              <a:rPr lang="en-US" sz="2800"/>
              <a:t>Death </a:t>
            </a:r>
          </a:p>
        </p:txBody>
      </p:sp>
    </p:spTree>
    <p:extLst>
      <p:ext uri="{BB962C8B-B14F-4D97-AF65-F5344CB8AC3E}">
        <p14:creationId xmlns:p14="http://schemas.microsoft.com/office/powerpoint/2010/main" val="255045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srcRect l="5600" t="15997" r="7735" b="3357"/>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17276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4" name="Title 3">
            <a:extLst>
              <a:ext uri="{FF2B5EF4-FFF2-40B4-BE49-F238E27FC236}">
                <a16:creationId xmlns:a16="http://schemas.microsoft.com/office/drawing/2014/main" id="{07CFBADB-2808-45EF-8AA1-941B13C8993C}"/>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Instructions – Before Training</a:t>
            </a:r>
          </a:p>
        </p:txBody>
      </p:sp>
      <p:sp>
        <p:nvSpPr>
          <p:cNvPr id="5" name="Content Placeholder 4">
            <a:extLst>
              <a:ext uri="{FF2B5EF4-FFF2-40B4-BE49-F238E27FC236}">
                <a16:creationId xmlns:a16="http://schemas.microsoft.com/office/drawing/2014/main" id="{FA42E69E-AA53-4F3E-81C0-F030153C3826}"/>
              </a:ext>
            </a:extLst>
          </p:cNvPr>
          <p:cNvSpPr>
            <a:spLocks noGrp="1"/>
          </p:cNvSpPr>
          <p:nvPr>
            <p:ph idx="1"/>
          </p:nvPr>
        </p:nvSpPr>
        <p:spPr>
          <a:xfrm>
            <a:off x="3508818" y="1059025"/>
            <a:ext cx="3976641" cy="2369975"/>
          </a:xfrm>
        </p:spPr>
        <p:txBody>
          <a:bodyPr anchor="ctr">
            <a:normAutofit fontScale="92500" lnSpcReduction="20000"/>
          </a:bodyPr>
          <a:lstStyle/>
          <a:p>
            <a:pPr marL="0" indent="0">
              <a:buNone/>
            </a:pPr>
            <a:endParaRPr lang="en-US">
              <a:solidFill>
                <a:schemeClr val="tx1"/>
              </a:solidFill>
            </a:endParaRPr>
          </a:p>
          <a:p>
            <a:pPr marL="0" indent="0">
              <a:buNone/>
            </a:pPr>
            <a:r>
              <a:rPr lang="en-US" b="1" u="sng">
                <a:solidFill>
                  <a:schemeClr val="tx1"/>
                </a:solidFill>
              </a:rPr>
              <a:t>If you are in-person:</a:t>
            </a:r>
          </a:p>
          <a:p>
            <a:r>
              <a:rPr lang="en-US" b="1">
                <a:solidFill>
                  <a:schemeClr val="tx1"/>
                </a:solidFill>
              </a:rPr>
              <a:t>Open your folder please</a:t>
            </a:r>
          </a:p>
          <a:p>
            <a:r>
              <a:rPr lang="en-US" b="1">
                <a:solidFill>
                  <a:schemeClr val="tx1"/>
                </a:solidFill>
              </a:rPr>
              <a:t>RIGHT SIDE: </a:t>
            </a:r>
          </a:p>
          <a:p>
            <a:pPr lvl="1"/>
            <a:r>
              <a:rPr lang="en-US" b="1">
                <a:solidFill>
                  <a:schemeClr val="tx1"/>
                </a:solidFill>
              </a:rPr>
              <a:t>Complete the Distribution Survey</a:t>
            </a:r>
          </a:p>
          <a:p>
            <a:pPr lvl="1"/>
            <a:r>
              <a:rPr lang="en-US" b="1">
                <a:solidFill>
                  <a:schemeClr val="tx1"/>
                </a:solidFill>
              </a:rPr>
              <a:t>And the Pretest, Sections 1 &amp; 2</a:t>
            </a:r>
          </a:p>
          <a:p>
            <a:pPr lvl="2"/>
            <a:r>
              <a:rPr lang="en-US">
                <a:solidFill>
                  <a:schemeClr val="tx1"/>
                </a:solidFill>
              </a:rPr>
              <a:t>Must complete both to receive your Narcan kit!</a:t>
            </a:r>
          </a:p>
          <a:p>
            <a:pPr lvl="1"/>
            <a:endParaRPr lang="en-US" b="1">
              <a:solidFill>
                <a:schemeClr val="tx1"/>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1CFA56BB-00FC-FA44-97A1-BC16CD2BB27B}"/>
              </a:ext>
            </a:extLst>
          </p:cNvPr>
          <p:cNvSpPr txBox="1">
            <a:spLocks/>
          </p:cNvSpPr>
          <p:nvPr/>
        </p:nvSpPr>
        <p:spPr>
          <a:xfrm>
            <a:off x="3508818" y="3558752"/>
            <a:ext cx="3976641" cy="2369975"/>
          </a:xfrm>
          <a:prstGeom prst="rect">
            <a:avLst/>
          </a:prstGeom>
        </p:spPr>
        <p:txBody>
          <a:bodyPr vert="horz" lIns="91440" tIns="45720" rIns="91440" bIns="45720" rtlCol="0" anchor="ct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b="1" u="sng">
                <a:solidFill>
                  <a:schemeClr val="tx1"/>
                </a:solidFill>
              </a:rPr>
              <a:t>If you are virtual:</a:t>
            </a:r>
          </a:p>
          <a:p>
            <a:r>
              <a:rPr lang="en-US" b="1">
                <a:solidFill>
                  <a:schemeClr val="tx1"/>
                </a:solidFill>
              </a:rPr>
              <a:t>Have you completed the Pretest?</a:t>
            </a:r>
          </a:p>
          <a:p>
            <a:pPr lvl="1"/>
            <a:r>
              <a:rPr lang="en-US">
                <a:solidFill>
                  <a:schemeClr val="tx1"/>
                </a:solidFill>
              </a:rPr>
              <a:t>Must be completed to receive your NARCAN® kit!</a:t>
            </a:r>
          </a:p>
          <a:p>
            <a:r>
              <a:rPr lang="en-US" b="1">
                <a:solidFill>
                  <a:schemeClr val="tx1"/>
                </a:solidFill>
              </a:rPr>
              <a:t>If not, please click on the link in the chat box to both surveys and do them now!</a:t>
            </a:r>
          </a:p>
        </p:txBody>
      </p:sp>
    </p:spTree>
    <p:extLst>
      <p:ext uri="{BB962C8B-B14F-4D97-AF65-F5344CB8AC3E}">
        <p14:creationId xmlns:p14="http://schemas.microsoft.com/office/powerpoint/2010/main" val="1993513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745565" y="1130603"/>
            <a:ext cx="2506831" cy="4596794"/>
          </a:xfrm>
        </p:spPr>
        <p:txBody>
          <a:bodyPr anchor="ctr">
            <a:normAutofit/>
          </a:bodyPr>
          <a:lstStyle/>
          <a:p>
            <a:r>
              <a:rPr lang="en-US" sz="2800">
                <a:solidFill>
                  <a:srgbClr val="EBEBEB"/>
                </a:solidFill>
              </a:rPr>
              <a:t>Who is at risk for opioid overdose and why?</a:t>
            </a:r>
          </a:p>
        </p:txBody>
      </p:sp>
      <p:sp>
        <p:nvSpPr>
          <p:cNvPr id="3" name="Content Placeholder 2"/>
          <p:cNvSpPr>
            <a:spLocks noGrp="1"/>
          </p:cNvSpPr>
          <p:nvPr>
            <p:ph idx="1"/>
          </p:nvPr>
        </p:nvSpPr>
        <p:spPr>
          <a:xfrm>
            <a:off x="3967557" y="437513"/>
            <a:ext cx="4126961" cy="5954325"/>
          </a:xfrm>
        </p:spPr>
        <p:txBody>
          <a:bodyPr anchor="ctr">
            <a:normAutofit/>
          </a:bodyPr>
          <a:lstStyle/>
          <a:p>
            <a:r>
              <a:rPr lang="en-US" sz="2000"/>
              <a:t>People using Rx opioids as prescribed </a:t>
            </a:r>
          </a:p>
          <a:p>
            <a:r>
              <a:rPr lang="en-US" sz="2000"/>
              <a:t>People mixing drugs (Opiates with alcohol and/or cocaine, benzodiazepines (Xanax)</a:t>
            </a:r>
          </a:p>
          <a:p>
            <a:r>
              <a:rPr lang="en-US" sz="2000"/>
              <a:t>People with history of opioid abuse being released from jail/prison or discharged from drug treatment, especially abstinence-based (low tolerance)</a:t>
            </a:r>
          </a:p>
          <a:p>
            <a:pPr marL="0" indent="0">
              <a:buNone/>
            </a:pPr>
            <a:endParaRPr lang="en-US" sz="1700"/>
          </a:p>
        </p:txBody>
      </p:sp>
    </p:spTree>
    <p:extLst>
      <p:ext uri="{BB962C8B-B14F-4D97-AF65-F5344CB8AC3E}">
        <p14:creationId xmlns:p14="http://schemas.microsoft.com/office/powerpoint/2010/main" val="173847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774019D-F4FF-4EC4-96DF-44E2960AC5A2}"/>
              </a:ext>
            </a:extLst>
          </p:cNvPr>
          <p:cNvSpPr>
            <a:spLocks noGrp="1"/>
          </p:cNvSpPr>
          <p:nvPr>
            <p:ph type="title"/>
          </p:nvPr>
        </p:nvSpPr>
        <p:spPr>
          <a:xfrm>
            <a:off x="745565" y="1130603"/>
            <a:ext cx="2506831" cy="4596794"/>
          </a:xfrm>
        </p:spPr>
        <p:txBody>
          <a:bodyPr anchor="ctr">
            <a:normAutofit/>
          </a:bodyPr>
          <a:lstStyle/>
          <a:p>
            <a:r>
              <a:rPr lang="en-US" sz="2800">
                <a:solidFill>
                  <a:srgbClr val="EBEBEB"/>
                </a:solidFill>
              </a:rPr>
              <a:t>Who is at risk for opioid overdose and why?</a:t>
            </a:r>
          </a:p>
        </p:txBody>
      </p:sp>
      <p:sp>
        <p:nvSpPr>
          <p:cNvPr id="3" name="Content Placeholder 2">
            <a:extLst>
              <a:ext uri="{FF2B5EF4-FFF2-40B4-BE49-F238E27FC236}">
                <a16:creationId xmlns:a16="http://schemas.microsoft.com/office/drawing/2014/main" id="{B11A192A-A3AD-4793-8595-5B2024F023B3}"/>
              </a:ext>
            </a:extLst>
          </p:cNvPr>
          <p:cNvSpPr>
            <a:spLocks noGrp="1"/>
          </p:cNvSpPr>
          <p:nvPr>
            <p:ph idx="1"/>
          </p:nvPr>
        </p:nvSpPr>
        <p:spPr>
          <a:xfrm>
            <a:off x="3967557" y="437513"/>
            <a:ext cx="4126961" cy="5954325"/>
          </a:xfrm>
        </p:spPr>
        <p:txBody>
          <a:bodyPr anchor="ctr">
            <a:normAutofit/>
          </a:bodyPr>
          <a:lstStyle/>
          <a:p>
            <a:r>
              <a:rPr lang="en-US" sz="2000"/>
              <a:t>People in medication-assisted treatment protocol</a:t>
            </a:r>
          </a:p>
          <a:p>
            <a:r>
              <a:rPr lang="en-US" sz="2000"/>
              <a:t>People using heroin depending on the quality of the drug</a:t>
            </a:r>
          </a:p>
          <a:p>
            <a:r>
              <a:rPr lang="en-US" sz="2000"/>
              <a:t>People in community response roles who may come in contact with an opioid in the field. (Law Enforcement, EMS, Physicians, etc.) </a:t>
            </a:r>
          </a:p>
          <a:p>
            <a:pPr marL="0" indent="0">
              <a:buNone/>
            </a:pPr>
            <a:endParaRPr lang="en-US" sz="1700"/>
          </a:p>
        </p:txBody>
      </p:sp>
    </p:spTree>
    <p:extLst>
      <p:ext uri="{BB962C8B-B14F-4D97-AF65-F5344CB8AC3E}">
        <p14:creationId xmlns:p14="http://schemas.microsoft.com/office/powerpoint/2010/main" val="4196066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Signs of Opioid Overdose</a:t>
            </a:r>
          </a:p>
        </p:txBody>
      </p:sp>
      <p:sp>
        <p:nvSpPr>
          <p:cNvPr id="3" name="Content Placeholder 2"/>
          <p:cNvSpPr>
            <a:spLocks noGrp="1"/>
          </p:cNvSpPr>
          <p:nvPr>
            <p:ph idx="1"/>
          </p:nvPr>
        </p:nvSpPr>
        <p:spPr>
          <a:xfrm>
            <a:off x="3508818" y="1360886"/>
            <a:ext cx="3976641" cy="4811313"/>
          </a:xfrm>
        </p:spPr>
        <p:txBody>
          <a:bodyPr anchor="ctr">
            <a:normAutofit/>
          </a:bodyPr>
          <a:lstStyle/>
          <a:p>
            <a:r>
              <a:rPr lang="en-US" sz="2000">
                <a:solidFill>
                  <a:schemeClr val="tx1"/>
                </a:solidFill>
              </a:rPr>
              <a:t>Unresponsive </a:t>
            </a:r>
          </a:p>
          <a:p>
            <a:r>
              <a:rPr lang="en-US" sz="2000">
                <a:solidFill>
                  <a:schemeClr val="tx1"/>
                </a:solidFill>
              </a:rPr>
              <a:t>Blue/pale skin, lips, nails</a:t>
            </a:r>
          </a:p>
          <a:p>
            <a:r>
              <a:rPr lang="en-US" sz="2000">
                <a:solidFill>
                  <a:schemeClr val="tx1"/>
                </a:solidFill>
              </a:rPr>
              <a:t>Slow heartbeat</a:t>
            </a:r>
          </a:p>
          <a:p>
            <a:r>
              <a:rPr lang="en-US" sz="2000">
                <a:solidFill>
                  <a:schemeClr val="tx1"/>
                </a:solidFill>
              </a:rPr>
              <a:t>Slow/irregular breathing, or no breathing at all</a:t>
            </a:r>
          </a:p>
          <a:p>
            <a:pPr lvl="1"/>
            <a:r>
              <a:rPr lang="en-US" sz="2000">
                <a:solidFill>
                  <a:schemeClr val="tx1"/>
                </a:solidFill>
              </a:rPr>
              <a:t>Choking, gargling, snoring sound, “death rattle”</a:t>
            </a:r>
          </a:p>
          <a:p>
            <a:r>
              <a:rPr lang="en-US" sz="2000">
                <a:solidFill>
                  <a:schemeClr val="tx1"/>
                </a:solidFill>
              </a:rPr>
              <a:t>Vomiting </a:t>
            </a:r>
          </a:p>
          <a:p>
            <a:r>
              <a:rPr lang="en-US" sz="2000">
                <a:solidFill>
                  <a:schemeClr val="tx1"/>
                </a:solidFill>
              </a:rPr>
              <a:t>Passing out</a:t>
            </a:r>
          </a:p>
          <a:p>
            <a:endParaRPr lang="en-US">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66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Overdose Reversal Untruths</a:t>
            </a:r>
          </a:p>
        </p:txBody>
      </p:sp>
      <p:sp>
        <p:nvSpPr>
          <p:cNvPr id="3" name="Content Placeholder 2"/>
          <p:cNvSpPr>
            <a:spLocks noGrp="1"/>
          </p:cNvSpPr>
          <p:nvPr>
            <p:ph idx="1"/>
          </p:nvPr>
        </p:nvSpPr>
        <p:spPr>
          <a:xfrm>
            <a:off x="533400" y="2362200"/>
            <a:ext cx="8077199" cy="4191000"/>
          </a:xfrm>
        </p:spPr>
        <p:txBody>
          <a:bodyPr>
            <a:noAutofit/>
          </a:bodyPr>
          <a:lstStyle/>
          <a:p>
            <a:r>
              <a:rPr lang="en-US" sz="2500"/>
              <a:t>Letting the person “sleep it off”</a:t>
            </a:r>
          </a:p>
          <a:p>
            <a:r>
              <a:rPr lang="en-US" sz="2500"/>
              <a:t>Putting the person in cold shower/bath</a:t>
            </a:r>
          </a:p>
          <a:p>
            <a:r>
              <a:rPr lang="en-US" sz="2500"/>
              <a:t>Induce vomiting</a:t>
            </a:r>
          </a:p>
          <a:p>
            <a:r>
              <a:rPr lang="en-US" sz="2500"/>
              <a:t>Giving the person coffee or water</a:t>
            </a:r>
          </a:p>
          <a:p>
            <a:r>
              <a:rPr lang="en-US" sz="2500"/>
              <a:t>Beating, punching, or kicking the person</a:t>
            </a:r>
          </a:p>
          <a:p>
            <a:r>
              <a:rPr lang="en-US" sz="2500"/>
              <a:t>Injecting the person with other substances (saltwater, stimulants, milk, etc.)</a:t>
            </a:r>
          </a:p>
        </p:txBody>
      </p:sp>
    </p:spTree>
    <p:extLst>
      <p:ext uri="{BB962C8B-B14F-4D97-AF65-F5344CB8AC3E}">
        <p14:creationId xmlns:p14="http://schemas.microsoft.com/office/powerpoint/2010/main" val="108887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627185" y="1085549"/>
            <a:ext cx="2573210" cy="4686903"/>
          </a:xfrm>
        </p:spPr>
        <p:txBody>
          <a:bodyPr anchor="ctr">
            <a:normAutofit/>
          </a:bodyPr>
          <a:lstStyle/>
          <a:p>
            <a:pPr algn="r"/>
            <a:r>
              <a:rPr lang="en-US">
                <a:solidFill>
                  <a:schemeClr val="tx1"/>
                </a:solidFill>
              </a:rPr>
              <a:t>Responding to an Opioid Overdose</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50" y="1187734"/>
            <a:ext cx="4184780" cy="4686903"/>
          </a:xfrm>
        </p:spPr>
        <p:txBody>
          <a:bodyPr anchor="ctr">
            <a:normAutofit/>
          </a:bodyPr>
          <a:lstStyle/>
          <a:p>
            <a:r>
              <a:rPr lang="en-US" sz="2400">
                <a:solidFill>
                  <a:schemeClr val="tx1"/>
                </a:solidFill>
              </a:rPr>
              <a:t>Sternal Rub</a:t>
            </a:r>
          </a:p>
          <a:p>
            <a:r>
              <a:rPr lang="en-US" sz="2400">
                <a:solidFill>
                  <a:schemeClr val="tx1"/>
                </a:solidFill>
              </a:rPr>
              <a:t>Call 911</a:t>
            </a:r>
          </a:p>
          <a:p>
            <a:r>
              <a:rPr lang="en-US" sz="2400">
                <a:solidFill>
                  <a:schemeClr val="tx1"/>
                </a:solidFill>
              </a:rPr>
              <a:t>Administer Narcan/ Naloxone</a:t>
            </a:r>
          </a:p>
          <a:p>
            <a:r>
              <a:rPr lang="en-US" sz="2400">
                <a:solidFill>
                  <a:schemeClr val="tx1"/>
                </a:solidFill>
              </a:rPr>
              <a:t>Recovery Position</a:t>
            </a:r>
            <a:endParaRPr lang="en-US">
              <a:solidFill>
                <a:schemeClr val="tx1"/>
              </a:solidFill>
            </a:endParaRP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0832" y="6391838"/>
            <a:ext cx="2894846"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89140" y="6391839"/>
            <a:ext cx="2248228"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a:solidFill>
                <a:srgbClr val="B31166"/>
              </a:solidFill>
            </a:endParaRPr>
          </a:p>
        </p:txBody>
      </p:sp>
    </p:spTree>
    <p:extLst>
      <p:ext uri="{BB962C8B-B14F-4D97-AF65-F5344CB8AC3E}">
        <p14:creationId xmlns:p14="http://schemas.microsoft.com/office/powerpoint/2010/main" val="374280083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Check Responsiveness – Sternal Rub</a:t>
            </a:r>
          </a:p>
        </p:txBody>
      </p:sp>
      <p:sp>
        <p:nvSpPr>
          <p:cNvPr id="3" name="Content Placeholder 2"/>
          <p:cNvSpPr>
            <a:spLocks noGrp="1"/>
          </p:cNvSpPr>
          <p:nvPr>
            <p:ph sz="half" idx="1"/>
          </p:nvPr>
        </p:nvSpPr>
        <p:spPr>
          <a:xfrm>
            <a:off x="533400" y="2489198"/>
            <a:ext cx="3970020" cy="3911601"/>
          </a:xfrm>
        </p:spPr>
        <p:txBody>
          <a:bodyPr>
            <a:normAutofit/>
          </a:bodyPr>
          <a:lstStyle/>
          <a:p>
            <a:r>
              <a:rPr lang="en-US" sz="2400"/>
              <a:t>Lay person on their back </a:t>
            </a:r>
          </a:p>
          <a:p>
            <a:r>
              <a:rPr lang="en-US" sz="2400"/>
              <a:t>Make a fist with your hand, and press on chest or upper lip of unresponsive individual</a:t>
            </a:r>
          </a:p>
          <a:p>
            <a:r>
              <a:rPr lang="en-US" sz="2400"/>
              <a:t>If no response, move to next step (call 911)</a:t>
            </a:r>
          </a:p>
          <a:p>
            <a:endParaRPr lang="en-US"/>
          </a:p>
        </p:txBody>
      </p:sp>
      <p:pic>
        <p:nvPicPr>
          <p:cNvPr id="5" name="Picture 4"/>
          <p:cNvPicPr>
            <a:picLocks noChangeAspect="1"/>
          </p:cNvPicPr>
          <p:nvPr/>
        </p:nvPicPr>
        <p:blipFill>
          <a:blip r:embed="rId3"/>
          <a:stretch>
            <a:fillRect/>
          </a:stretch>
        </p:blipFill>
        <p:spPr>
          <a:xfrm>
            <a:off x="4513903" y="1679038"/>
            <a:ext cx="4405162" cy="3426362"/>
          </a:xfrm>
          <a:prstGeom prst="rect">
            <a:avLst/>
          </a:prstGeom>
        </p:spPr>
      </p:pic>
    </p:spTree>
    <p:extLst>
      <p:ext uri="{BB962C8B-B14F-4D97-AF65-F5344CB8AC3E}">
        <p14:creationId xmlns:p14="http://schemas.microsoft.com/office/powerpoint/2010/main" val="3955986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Call 911</a:t>
            </a:r>
          </a:p>
        </p:txBody>
      </p:sp>
      <p:sp>
        <p:nvSpPr>
          <p:cNvPr id="7" name="Content Placeholder 6"/>
          <p:cNvSpPr>
            <a:spLocks noGrp="1"/>
          </p:cNvSpPr>
          <p:nvPr>
            <p:ph sz="half" idx="1"/>
          </p:nvPr>
        </p:nvSpPr>
        <p:spPr>
          <a:xfrm>
            <a:off x="457200" y="2177572"/>
            <a:ext cx="4046220" cy="4153858"/>
          </a:xfrm>
        </p:spPr>
        <p:txBody>
          <a:bodyPr>
            <a:normAutofit/>
          </a:bodyPr>
          <a:lstStyle/>
          <a:p>
            <a:pPr marL="0" indent="0">
              <a:buNone/>
            </a:pPr>
            <a:endParaRPr lang="en-US"/>
          </a:p>
          <a:p>
            <a:r>
              <a:rPr lang="en-US" sz="2400"/>
              <a:t>Person is unresponsive and not breathing</a:t>
            </a:r>
          </a:p>
          <a:p>
            <a:pPr marL="0" indent="0">
              <a:buNone/>
            </a:pPr>
            <a:endParaRPr lang="en-US" sz="2400"/>
          </a:p>
          <a:p>
            <a:r>
              <a:rPr lang="en-US" sz="2400"/>
              <a:t>Clearly state address and give as much information as possible  </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21005" y="2489199"/>
            <a:ext cx="4331090" cy="3842231"/>
          </a:xfrm>
        </p:spPr>
      </p:pic>
    </p:spTree>
    <p:extLst>
      <p:ext uri="{BB962C8B-B14F-4D97-AF65-F5344CB8AC3E}">
        <p14:creationId xmlns:p14="http://schemas.microsoft.com/office/powerpoint/2010/main" val="1201863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D950F15-6D99-47E2-B154-2C00E88EA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4" name="Rectangle 13">
              <a:extLst>
                <a:ext uri="{FF2B5EF4-FFF2-40B4-BE49-F238E27FC236}">
                  <a16:creationId xmlns:a16="http://schemas.microsoft.com/office/drawing/2014/main" id="{1A14C901-D8C8-4CD1-AAA5-1A817CF01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197C4951-D8F5-46FB-8B71-68812534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86A28D8-A49D-4FCF-A23D-E67EB998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E5457A18-54B4-4D19-8822-970FB0CF6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FD1E74F-5193-4410-8D57-F2F44EDBC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A60DA7D-DF3C-42E6-B8E7-CA05113A2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49DD32C2-73A0-44F9-A340-1E4DBD5213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4FE4FEFB-1CF6-42E6-A494-7745875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86541" y="1241266"/>
            <a:ext cx="2370762" cy="3153753"/>
          </a:xfrm>
        </p:spPr>
        <p:txBody>
          <a:bodyPr vert="horz" lIns="91440" tIns="45720" rIns="91440" bIns="45720" rtlCol="0" anchor="b">
            <a:normAutofit/>
          </a:bodyPr>
          <a:lstStyle/>
          <a:p>
            <a:pPr>
              <a:lnSpc>
                <a:spcPct val="90000"/>
              </a:lnSpc>
            </a:pPr>
            <a:r>
              <a:rPr lang="en-US" sz="3400"/>
              <a:t>Administer Narcan</a:t>
            </a:r>
          </a:p>
        </p:txBody>
      </p:sp>
      <p:grpSp>
        <p:nvGrpSpPr>
          <p:cNvPr id="24" name="Group 23">
            <a:extLst>
              <a:ext uri="{FF2B5EF4-FFF2-40B4-BE49-F238E27FC236}">
                <a16:creationId xmlns:a16="http://schemas.microsoft.com/office/drawing/2014/main" id="{0F61C4B8-E5B7-46D4-8E18-47D70A0AB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25" name="Rectangle 24">
              <a:extLst>
                <a:ext uri="{FF2B5EF4-FFF2-40B4-BE49-F238E27FC236}">
                  <a16:creationId xmlns:a16="http://schemas.microsoft.com/office/drawing/2014/main" id="{1FEE49B5-50ED-4DCF-A2CE-FA31D140A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DA598523-5F47-4ABB-9F8B-7ADE94DA7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F17F1737-604E-4F6C-913F-77779CF83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147" y="892274"/>
            <a:ext cx="3065402" cy="28119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733" y="4076700"/>
            <a:ext cx="3573163" cy="2071222"/>
          </a:xfrm>
          <a:prstGeom prst="rect">
            <a:avLst/>
          </a:prstGeom>
        </p:spPr>
      </p:pic>
    </p:spTree>
    <p:extLst>
      <p:ext uri="{BB962C8B-B14F-4D97-AF65-F5344CB8AC3E}">
        <p14:creationId xmlns:p14="http://schemas.microsoft.com/office/powerpoint/2010/main" val="193915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3" name="Rectangle 12">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9144000" cy="6867027"/>
            <a:chOff x="0" y="-2373"/>
            <a:chExt cx="12192000" cy="6867027"/>
          </a:xfrm>
        </p:grpSpPr>
        <p:sp>
          <p:nvSpPr>
            <p:cNvPr id="26" name="Rectangle 25">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8"/>
            <a:ext cx="2350294" cy="1020232"/>
          </a:xfrm>
        </p:spPr>
        <p:txBody>
          <a:bodyPr vert="horz" lIns="91440" tIns="45720" rIns="91440" bIns="45720" rtlCol="0" anchor="ctr">
            <a:normAutofit/>
          </a:bodyPr>
          <a:lstStyle/>
          <a:p>
            <a:pPr>
              <a:lnSpc>
                <a:spcPct val="90000"/>
              </a:lnSpc>
            </a:pPr>
            <a:r>
              <a:rPr lang="en-US" sz="3300"/>
              <a:t>Administer Narcan</a:t>
            </a:r>
          </a:p>
        </p:txBody>
      </p:sp>
      <p:sp>
        <p:nvSpPr>
          <p:cNvPr id="3" name="Content Placeholder 2"/>
          <p:cNvSpPr>
            <a:spLocks noGrp="1"/>
          </p:cNvSpPr>
          <p:nvPr>
            <p:ph sz="half" idx="1"/>
          </p:nvPr>
        </p:nvSpPr>
        <p:spPr>
          <a:xfrm>
            <a:off x="866216" y="2120900"/>
            <a:ext cx="2350294" cy="3898900"/>
          </a:xfrm>
        </p:spPr>
        <p:txBody>
          <a:bodyPr vert="horz" lIns="91440" tIns="45720" rIns="91440" bIns="45720" rtlCol="0">
            <a:normAutofit/>
          </a:bodyPr>
          <a:lstStyle/>
          <a:p>
            <a:endParaRPr lang="en-US">
              <a:solidFill>
                <a:schemeClr val="bg1"/>
              </a:solidFill>
            </a:endParaRPr>
          </a:p>
          <a:p>
            <a:r>
              <a:rPr lang="en-US" sz="2000">
                <a:solidFill>
                  <a:schemeClr val="bg1"/>
                </a:solidFill>
              </a:rPr>
              <a:t>Peel back package to remove device (do not remove prior to use)</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95955" y="1835111"/>
            <a:ext cx="4793650" cy="3187778"/>
          </a:xfrm>
          <a:prstGeom prst="rect">
            <a:avLst/>
          </a:prstGeom>
        </p:spPr>
      </p:pic>
      <p:sp>
        <p:nvSpPr>
          <p:cNvPr id="37" name="Rectangle 36">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7322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7681"/>
            <a:ext cx="6523842" cy="1081119"/>
          </a:xfrm>
        </p:spPr>
        <p:txBody>
          <a:bodyPr/>
          <a:lstStyle/>
          <a:p>
            <a:r>
              <a:rPr lang="en-US"/>
              <a:t>Administer </a:t>
            </a:r>
            <a:r>
              <a:rPr lang="en-US" err="1"/>
              <a:t>Narcan</a:t>
            </a:r>
            <a:endParaRPr lang="en-US"/>
          </a:p>
        </p:txBody>
      </p:sp>
      <p:sp>
        <p:nvSpPr>
          <p:cNvPr id="3" name="Content Placeholder 2"/>
          <p:cNvSpPr>
            <a:spLocks noGrp="1"/>
          </p:cNvSpPr>
          <p:nvPr>
            <p:ph sz="half" idx="1"/>
          </p:nvPr>
        </p:nvSpPr>
        <p:spPr>
          <a:xfrm>
            <a:off x="533400" y="2209800"/>
            <a:ext cx="4267200" cy="3962400"/>
          </a:xfrm>
        </p:spPr>
        <p:txBody>
          <a:bodyPr>
            <a:normAutofit/>
          </a:bodyPr>
          <a:lstStyle/>
          <a:p>
            <a:r>
              <a:rPr lang="en-US" sz="2400"/>
              <a:t>Place one finger each on either side of the nozzle, place thumb on the plunger</a:t>
            </a:r>
          </a:p>
          <a:p>
            <a:pPr lvl="1"/>
            <a:r>
              <a:rPr lang="en-US" sz="2400" b="1"/>
              <a:t>DO NOT PRESS PLUNGER BEFORE READY TO USE </a:t>
            </a:r>
            <a:r>
              <a:rPr lang="en-US" sz="2400"/>
              <a:t>– IT WILL WASTE THE NARCAN!!!</a:t>
            </a:r>
          </a:p>
          <a:p>
            <a:pPr marL="0" indent="0">
              <a:buNone/>
            </a:pP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497" y="1600200"/>
            <a:ext cx="3696431" cy="4800600"/>
          </a:xfrm>
          <a:prstGeom prst="rect">
            <a:avLst/>
          </a:prstGeom>
        </p:spPr>
      </p:pic>
    </p:spTree>
    <p:extLst>
      <p:ext uri="{BB962C8B-B14F-4D97-AF65-F5344CB8AC3E}">
        <p14:creationId xmlns:p14="http://schemas.microsoft.com/office/powerpoint/2010/main" val="23180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4" y="973668"/>
            <a:ext cx="6571060" cy="706964"/>
          </a:xfrm>
        </p:spPr>
        <p:txBody>
          <a:bodyPr>
            <a:normAutofit/>
          </a:bodyPr>
          <a:lstStyle/>
          <a:p>
            <a:r>
              <a:rPr lang="en-US">
                <a:solidFill>
                  <a:srgbClr val="EBEBEB"/>
                </a:solidFill>
              </a:rPr>
              <a:t>Training Objectives</a:t>
            </a:r>
          </a:p>
        </p:txBody>
      </p:sp>
      <p:graphicFrame>
        <p:nvGraphicFramePr>
          <p:cNvPr id="5" name="Content Placeholder 2">
            <a:extLst>
              <a:ext uri="{FF2B5EF4-FFF2-40B4-BE49-F238E27FC236}">
                <a16:creationId xmlns:a16="http://schemas.microsoft.com/office/drawing/2014/main" id="{10613E40-3008-430B-B510-DECB9D32D18A}"/>
              </a:ext>
            </a:extLst>
          </p:cNvPr>
          <p:cNvGraphicFramePr>
            <a:graphicFrameLocks noGrp="1"/>
          </p:cNvGraphicFramePr>
          <p:nvPr>
            <p:ph idx="1"/>
            <p:extLst>
              <p:ext uri="{D42A27DB-BD31-4B8C-83A1-F6EECF244321}">
                <p14:modId xmlns:p14="http://schemas.microsoft.com/office/powerpoint/2010/main" val="2163521384"/>
              </p:ext>
            </p:extLst>
          </p:nvPr>
        </p:nvGraphicFramePr>
        <p:xfrm>
          <a:off x="962481" y="2209800"/>
          <a:ext cx="7219037"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077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67027"/>
            <a:chOff x="0" y="-2373"/>
            <a:chExt cx="12192000" cy="6867027"/>
          </a:xfrm>
        </p:grpSpPr>
        <p:sp>
          <p:nvSpPr>
            <p:cNvPr id="24" name="Rectangle 23">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3"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8"/>
            <a:ext cx="2350294" cy="1020232"/>
          </a:xfrm>
        </p:spPr>
        <p:txBody>
          <a:bodyPr vert="horz" lIns="91440" tIns="45720" rIns="91440" bIns="45720" rtlCol="0" anchor="ctr">
            <a:normAutofit/>
          </a:bodyPr>
          <a:lstStyle/>
          <a:p>
            <a:pPr>
              <a:lnSpc>
                <a:spcPct val="90000"/>
              </a:lnSpc>
            </a:pPr>
            <a:r>
              <a:rPr lang="en-US" sz="3300"/>
              <a:t>Administer Narcan</a:t>
            </a:r>
          </a:p>
        </p:txBody>
      </p:sp>
      <p:sp>
        <p:nvSpPr>
          <p:cNvPr id="3" name="Content Placeholder 2"/>
          <p:cNvSpPr>
            <a:spLocks noGrp="1"/>
          </p:cNvSpPr>
          <p:nvPr>
            <p:ph sz="half" idx="1"/>
          </p:nvPr>
        </p:nvSpPr>
        <p:spPr>
          <a:xfrm>
            <a:off x="866216" y="2120900"/>
            <a:ext cx="2350294" cy="3898900"/>
          </a:xfrm>
        </p:spPr>
        <p:txBody>
          <a:bodyPr vert="horz" lIns="91440" tIns="45720" rIns="91440" bIns="45720" rtlCol="0">
            <a:normAutofit/>
          </a:bodyPr>
          <a:lstStyle/>
          <a:p>
            <a:r>
              <a:rPr lang="en-US" sz="2000">
                <a:solidFill>
                  <a:schemeClr val="bg1"/>
                </a:solidFill>
              </a:rPr>
              <a:t>Place the tip of the nozzle in either nostril of overdose victim until your fingers touch the bottom of the person’s nose</a:t>
            </a:r>
          </a:p>
          <a:p>
            <a:endParaRPr lang="en-US">
              <a:solidFill>
                <a:schemeClr val="bg1"/>
              </a:solidFill>
            </a:endParaRP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7714" r="30060"/>
          <a:stretch/>
        </p:blipFill>
        <p:spPr>
          <a:xfrm>
            <a:off x="3895955" y="803751"/>
            <a:ext cx="4793650" cy="5250498"/>
          </a:xfrm>
          <a:prstGeom prst="rect">
            <a:avLst/>
          </a:prstGeom>
        </p:spPr>
      </p:pic>
      <p:sp>
        <p:nvSpPr>
          <p:cNvPr id="35" name="Rectangle 34">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4165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3" name="Rectangle 12">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9144000" cy="6867027"/>
            <a:chOff x="0" y="-2373"/>
            <a:chExt cx="12192000" cy="6867027"/>
          </a:xfrm>
        </p:grpSpPr>
        <p:sp>
          <p:nvSpPr>
            <p:cNvPr id="26" name="Rectangle 25">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8"/>
            <a:ext cx="2350294" cy="1020232"/>
          </a:xfrm>
        </p:spPr>
        <p:txBody>
          <a:bodyPr vert="horz" lIns="91440" tIns="45720" rIns="91440" bIns="45720" rtlCol="0" anchor="ctr">
            <a:normAutofit/>
          </a:bodyPr>
          <a:lstStyle/>
          <a:p>
            <a:pPr>
              <a:lnSpc>
                <a:spcPct val="90000"/>
              </a:lnSpc>
            </a:pPr>
            <a:r>
              <a:rPr lang="en-US" sz="3300"/>
              <a:t>Administer Narcan</a:t>
            </a:r>
          </a:p>
        </p:txBody>
      </p:sp>
      <p:sp>
        <p:nvSpPr>
          <p:cNvPr id="3" name="Content Placeholder 2"/>
          <p:cNvSpPr>
            <a:spLocks noGrp="1"/>
          </p:cNvSpPr>
          <p:nvPr>
            <p:ph sz="half" idx="1"/>
          </p:nvPr>
        </p:nvSpPr>
        <p:spPr>
          <a:xfrm>
            <a:off x="866216" y="2120900"/>
            <a:ext cx="2350294" cy="3898900"/>
          </a:xfrm>
        </p:spPr>
        <p:txBody>
          <a:bodyPr vert="horz" lIns="91440" tIns="45720" rIns="91440" bIns="45720" rtlCol="0">
            <a:normAutofit/>
          </a:bodyPr>
          <a:lstStyle/>
          <a:p>
            <a:r>
              <a:rPr lang="en-US" sz="2000">
                <a:solidFill>
                  <a:schemeClr val="bg1"/>
                </a:solidFill>
              </a:rPr>
              <a:t>Press the plunger firmly to release the dose into the person’s nostril (full dose goes into one nostril)</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3826781" y="1726361"/>
            <a:ext cx="5978836" cy="3363095"/>
          </a:xfrm>
          <a:prstGeom prst="rect">
            <a:avLst/>
          </a:prstGeom>
        </p:spPr>
      </p:pic>
      <p:sp>
        <p:nvSpPr>
          <p:cNvPr id="37" name="Rectangle 36">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554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 I need the second dose? </a:t>
            </a:r>
          </a:p>
        </p:txBody>
      </p:sp>
      <p:sp>
        <p:nvSpPr>
          <p:cNvPr id="3" name="Content Placeholder 2"/>
          <p:cNvSpPr>
            <a:spLocks noGrp="1"/>
          </p:cNvSpPr>
          <p:nvPr>
            <p:ph sz="half" idx="1"/>
          </p:nvPr>
        </p:nvSpPr>
        <p:spPr>
          <a:xfrm>
            <a:off x="533400" y="2332564"/>
            <a:ext cx="5029200" cy="3992033"/>
          </a:xfrm>
        </p:spPr>
        <p:txBody>
          <a:bodyPr>
            <a:normAutofit/>
          </a:bodyPr>
          <a:lstStyle/>
          <a:p>
            <a:r>
              <a:rPr lang="en-US" sz="2400"/>
              <a:t>After you give 1</a:t>
            </a:r>
            <a:r>
              <a:rPr lang="en-US" sz="2400" baseline="30000"/>
              <a:t>st</a:t>
            </a:r>
            <a:r>
              <a:rPr lang="en-US" sz="2400"/>
              <a:t> dose:</a:t>
            </a:r>
          </a:p>
          <a:p>
            <a:pPr lvl="1"/>
            <a:r>
              <a:rPr lang="en-US" sz="2400"/>
              <a:t>Remove device from nostril</a:t>
            </a:r>
          </a:p>
          <a:p>
            <a:pPr lvl="1"/>
            <a:r>
              <a:rPr lang="en-US" sz="2400"/>
              <a:t>Perform CPR if you are CPR certified </a:t>
            </a:r>
          </a:p>
          <a:p>
            <a:r>
              <a:rPr lang="en-US" sz="2400"/>
              <a:t>If person is not awake within 2-3 minutes, give 2</a:t>
            </a:r>
            <a:r>
              <a:rPr lang="en-US" sz="2400" baseline="30000"/>
              <a:t>nd</a:t>
            </a:r>
            <a:r>
              <a:rPr lang="en-US" sz="2400"/>
              <a:t> dose in OTHER nostril, and continue CPR until person wakes up</a:t>
            </a:r>
          </a:p>
          <a:p>
            <a:endParaRPr lang="en-US"/>
          </a:p>
        </p:txBody>
      </p:sp>
      <p:pic>
        <p:nvPicPr>
          <p:cNvPr id="10"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065581" y="3205823"/>
            <a:ext cx="3992033" cy="2245519"/>
          </a:xfrm>
          <a:prstGeom prst="rect">
            <a:avLst/>
          </a:prstGeom>
        </p:spPr>
      </p:pic>
    </p:spTree>
    <p:extLst>
      <p:ext uri="{BB962C8B-B14F-4D97-AF65-F5344CB8AC3E}">
        <p14:creationId xmlns:p14="http://schemas.microsoft.com/office/powerpoint/2010/main" val="2514772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Administer </a:t>
            </a:r>
            <a:r>
              <a:rPr lang="en-US" err="1"/>
              <a:t>Narcan</a:t>
            </a:r>
            <a:endParaRPr lang="en-US"/>
          </a:p>
        </p:txBody>
      </p:sp>
      <p:sp>
        <p:nvSpPr>
          <p:cNvPr id="3" name="Content Placeholder 2"/>
          <p:cNvSpPr>
            <a:spLocks noGrp="1"/>
          </p:cNvSpPr>
          <p:nvPr>
            <p:ph sz="half" idx="1"/>
          </p:nvPr>
        </p:nvSpPr>
        <p:spPr>
          <a:xfrm>
            <a:off x="533400" y="2209800"/>
            <a:ext cx="5029200" cy="4093898"/>
          </a:xfrm>
        </p:spPr>
        <p:txBody>
          <a:bodyPr>
            <a:normAutofit/>
          </a:bodyPr>
          <a:lstStyle/>
          <a:p>
            <a:r>
              <a:rPr lang="en-US" sz="2400"/>
              <a:t>Person does NOT have to be breathing for </a:t>
            </a:r>
            <a:r>
              <a:rPr lang="en-US" sz="2400" err="1"/>
              <a:t>Narcan</a:t>
            </a:r>
            <a:r>
              <a:rPr lang="en-US" sz="2400"/>
              <a:t> Nasal Spray to reverse an opioid overdose</a:t>
            </a:r>
          </a:p>
          <a:p>
            <a:r>
              <a:rPr lang="en-US" sz="2400" err="1"/>
              <a:t>Narcan</a:t>
            </a:r>
            <a:r>
              <a:rPr lang="en-US" sz="2400"/>
              <a:t> gets absorbed into nasal mucous membrane (whether or not person is breathing) </a:t>
            </a:r>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065581" y="3205823"/>
            <a:ext cx="3992033" cy="2245519"/>
          </a:xfrm>
          <a:prstGeom prst="rect">
            <a:avLst/>
          </a:prstGeom>
        </p:spPr>
      </p:pic>
    </p:spTree>
    <p:extLst>
      <p:ext uri="{BB962C8B-B14F-4D97-AF65-F5344CB8AC3E}">
        <p14:creationId xmlns:p14="http://schemas.microsoft.com/office/powerpoint/2010/main" val="1346283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Recovery Position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70532"/>
            <a:ext cx="8915400" cy="2844013"/>
          </a:xfrm>
          <a:prstGeom prst="rect">
            <a:avLst/>
          </a:prstGeom>
        </p:spPr>
      </p:pic>
      <p:sp>
        <p:nvSpPr>
          <p:cNvPr id="3" name="TextBox 2"/>
          <p:cNvSpPr txBox="1"/>
          <p:nvPr/>
        </p:nvSpPr>
        <p:spPr>
          <a:xfrm>
            <a:off x="914400" y="5638800"/>
            <a:ext cx="2209800" cy="369332"/>
          </a:xfrm>
          <a:prstGeom prst="rect">
            <a:avLst/>
          </a:prstGeom>
          <a:noFill/>
        </p:spPr>
        <p:txBody>
          <a:bodyPr wrap="square" rtlCol="0">
            <a:spAutoFit/>
          </a:bodyPr>
          <a:lstStyle/>
          <a:p>
            <a:r>
              <a:rPr lang="en-US"/>
              <a:t>Hand supports head</a:t>
            </a:r>
          </a:p>
        </p:txBody>
      </p:sp>
      <p:sp>
        <p:nvSpPr>
          <p:cNvPr id="4" name="TextBox 3"/>
          <p:cNvSpPr txBox="1"/>
          <p:nvPr/>
        </p:nvSpPr>
        <p:spPr>
          <a:xfrm>
            <a:off x="3733801" y="5269468"/>
            <a:ext cx="4929612" cy="646331"/>
          </a:xfrm>
          <a:prstGeom prst="rect">
            <a:avLst/>
          </a:prstGeom>
          <a:noFill/>
        </p:spPr>
        <p:txBody>
          <a:bodyPr wrap="square" rtlCol="0">
            <a:spAutoFit/>
          </a:bodyPr>
          <a:lstStyle/>
          <a:p>
            <a:r>
              <a:rPr lang="en-US"/>
              <a:t>Knee prevents person from rolling onto stomach</a:t>
            </a:r>
          </a:p>
        </p:txBody>
      </p:sp>
      <p:cxnSp>
        <p:nvCxnSpPr>
          <p:cNvPr id="9" name="Straight Arrow Connector 8"/>
          <p:cNvCxnSpPr/>
          <p:nvPr/>
        </p:nvCxnSpPr>
        <p:spPr>
          <a:xfrm flipH="1" flipV="1">
            <a:off x="1828800" y="4419600"/>
            <a:ext cx="495300" cy="1214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53000" y="4648200"/>
            <a:ext cx="0" cy="621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361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All About Naloxone</a:t>
            </a:r>
          </a:p>
        </p:txBody>
      </p:sp>
      <p:sp>
        <p:nvSpPr>
          <p:cNvPr id="3" name="Content Placeholder 2"/>
          <p:cNvSpPr>
            <a:spLocks noGrp="1"/>
          </p:cNvSpPr>
          <p:nvPr>
            <p:ph idx="1"/>
          </p:nvPr>
        </p:nvSpPr>
        <p:spPr>
          <a:xfrm>
            <a:off x="457200" y="2133600"/>
            <a:ext cx="8382000" cy="4525962"/>
          </a:xfrm>
        </p:spPr>
        <p:txBody>
          <a:bodyPr>
            <a:normAutofit/>
          </a:bodyPr>
          <a:lstStyle/>
          <a:p>
            <a:r>
              <a:rPr lang="en-US" sz="2000"/>
              <a:t>FDA approved Rx medication</a:t>
            </a:r>
          </a:p>
          <a:p>
            <a:r>
              <a:rPr lang="en-US" sz="2000"/>
              <a:t>Safe and effective - reverses opioid overdose (opioid/opiate antagonist)</a:t>
            </a:r>
          </a:p>
          <a:p>
            <a:r>
              <a:rPr lang="en-US" sz="2000"/>
              <a:t>Used by paramedics for 40+ years </a:t>
            </a:r>
          </a:p>
          <a:p>
            <a:r>
              <a:rPr lang="en-US" sz="2000"/>
              <a:t>Cannot be abused or cause overdose, not psychoactive </a:t>
            </a:r>
          </a:p>
          <a:p>
            <a:r>
              <a:rPr lang="en-US" sz="2000"/>
              <a:t>Does not work on other overdoses (cocaine, alcohol, benzodiazepines, etc.)</a:t>
            </a:r>
          </a:p>
          <a:p>
            <a:r>
              <a:rPr lang="en-US" sz="2000"/>
              <a:t>If naloxone is administered to someone not overdosing opioids, it has no adverse effects</a:t>
            </a:r>
          </a:p>
          <a:p>
            <a:r>
              <a:rPr lang="en-US" sz="2000"/>
              <a:t>This is </a:t>
            </a:r>
            <a:r>
              <a:rPr lang="en-US" sz="2000" b="1" u="sng"/>
              <a:t>NOT</a:t>
            </a:r>
            <a:r>
              <a:rPr lang="en-US" sz="2000"/>
              <a:t> </a:t>
            </a:r>
            <a:r>
              <a:rPr lang="en-US" sz="2000" err="1"/>
              <a:t>suboxone</a:t>
            </a:r>
            <a:r>
              <a:rPr lang="en-US" sz="2000"/>
              <a:t> or naltrexone (</a:t>
            </a:r>
            <a:r>
              <a:rPr lang="en-US" sz="2000" err="1"/>
              <a:t>Vivitrol</a:t>
            </a:r>
            <a:r>
              <a:rPr lang="en-US" sz="2000"/>
              <a:t>), which are MAT medications  </a:t>
            </a:r>
          </a:p>
        </p:txBody>
      </p:sp>
    </p:spTree>
    <p:extLst>
      <p:ext uri="{BB962C8B-B14F-4D97-AF65-F5344CB8AC3E}">
        <p14:creationId xmlns:p14="http://schemas.microsoft.com/office/powerpoint/2010/main" val="3713363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60799"/>
            <a:chOff x="0" y="0"/>
            <a:chExt cx="9144000" cy="6860799"/>
          </a:xfrm>
        </p:grpSpPr>
        <p:sp>
          <p:nvSpPr>
            <p:cNvPr id="13" name="Rectangle 12"/>
            <p:cNvSpPr/>
            <p:nvPr>
              <p:extLst>
                <p:ext uri="{386F3935-93C4-4BCD-93E2-E3B085C9AB24}">
                  <p16:designElem xmlns:p16="http://schemas.microsoft.com/office/powerpoint/2015/main" val="1"/>
                </p:ext>
              </p:extLst>
            </p:nvPr>
          </p:nvSpPr>
          <p:spPr>
            <a:xfrm>
              <a:off x="0" y="0"/>
              <a:ext cx="9118832"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extLst>
                <p:ext uri="{386F3935-93C4-4BCD-93E2-E3B085C9AB24}">
                  <p16:designElem xmlns:p16="http://schemas.microsoft.com/office/powerpoint/2015/main"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p:cNvPicPr>
            <a:picLocks noGrp="1" noChangeAspect="1" noChangeArrowheads="1"/>
          </p:cNvPicPr>
          <p:nvPr>
            <p:ph idx="1"/>
          </p:nvPr>
        </p:nvPicPr>
        <p:blipFill rotWithShape="1">
          <a:blip r:embed="rId4"/>
          <a:srcRect t="11532"/>
          <a:stretch/>
        </p:blipFill>
        <p:spPr bwMode="auto">
          <a:xfrm>
            <a:off x="1028678" y="1099458"/>
            <a:ext cx="6479192" cy="3875811"/>
          </a:xfrm>
          <a:prstGeom prst="rect">
            <a:avLst/>
          </a:prstGeom>
          <a:noFill/>
          <a:effectLst>
            <a:outerShdw blurRad="50800" dist="50800" dir="5400000" algn="tl" rotWithShape="0">
              <a:srgbClr val="000000">
                <a:alpha val="43000"/>
              </a:srgbClr>
            </a:outerShdw>
          </a:effectLst>
        </p:spPr>
      </p:pic>
      <p:sp>
        <p:nvSpPr>
          <p:cNvPr id="2" name="Title 1"/>
          <p:cNvSpPr>
            <a:spLocks noGrp="1"/>
          </p:cNvSpPr>
          <p:nvPr>
            <p:ph type="title"/>
          </p:nvPr>
        </p:nvSpPr>
        <p:spPr>
          <a:xfrm>
            <a:off x="1006266" y="4770784"/>
            <a:ext cx="6479193" cy="811032"/>
          </a:xfrm>
        </p:spPr>
        <p:txBody>
          <a:bodyPr vert="horz" lIns="91440" tIns="45720" rIns="91440" bIns="45720" rtlCol="0" anchor="b">
            <a:normAutofit/>
          </a:bodyPr>
          <a:lstStyle/>
          <a:p>
            <a:r>
              <a:rPr lang="en-US" sz="3600"/>
              <a:t>How Narcan Works </a:t>
            </a:r>
          </a:p>
        </p:txBody>
      </p:sp>
    </p:spTree>
    <p:extLst>
      <p:ext uri="{BB962C8B-B14F-4D97-AF65-F5344CB8AC3E}">
        <p14:creationId xmlns:p14="http://schemas.microsoft.com/office/powerpoint/2010/main" val="565810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Narcan</a:t>
            </a:r>
          </a:p>
        </p:txBody>
      </p:sp>
      <p:sp>
        <p:nvSpPr>
          <p:cNvPr id="3" name="Content Placeholder 2"/>
          <p:cNvSpPr>
            <a:spLocks noGrp="1"/>
          </p:cNvSpPr>
          <p:nvPr>
            <p:ph idx="1"/>
          </p:nvPr>
        </p:nvSpPr>
        <p:spPr>
          <a:xfrm>
            <a:off x="3508818" y="1059025"/>
            <a:ext cx="3976641" cy="5327488"/>
          </a:xfrm>
        </p:spPr>
        <p:txBody>
          <a:bodyPr anchor="ctr">
            <a:normAutofit/>
          </a:bodyPr>
          <a:lstStyle/>
          <a:p>
            <a:r>
              <a:rPr lang="en-US" sz="2000">
                <a:solidFill>
                  <a:schemeClr val="tx1"/>
                </a:solidFill>
              </a:rPr>
              <a:t>Restores breathing and consciousness</a:t>
            </a:r>
          </a:p>
          <a:p>
            <a:r>
              <a:rPr lang="en-US" sz="2000">
                <a:solidFill>
                  <a:schemeClr val="tx1"/>
                </a:solidFill>
              </a:rPr>
              <a:t>Onset: 2-3 minutes</a:t>
            </a:r>
          </a:p>
          <a:p>
            <a:r>
              <a:rPr lang="en-US" sz="2000">
                <a:solidFill>
                  <a:schemeClr val="tx1"/>
                </a:solidFill>
              </a:rPr>
              <a:t>Duration:  30-90 minutes</a:t>
            </a:r>
          </a:p>
          <a:p>
            <a:pPr lvl="1"/>
            <a:r>
              <a:rPr lang="en-US" sz="2000">
                <a:solidFill>
                  <a:schemeClr val="tx1"/>
                </a:solidFill>
              </a:rPr>
              <a:t>Person can slip back into overdose after Narcan wears off, should be supervised under medical care, may need additional doses of Narcan</a:t>
            </a:r>
          </a:p>
          <a:p>
            <a:pPr lvl="1"/>
            <a:r>
              <a:rPr lang="en-US" sz="2000">
                <a:solidFill>
                  <a:schemeClr val="tx1"/>
                </a:solidFill>
              </a:rPr>
              <a:t>DO NOT leave someone alone after they wake up from Narcan</a:t>
            </a:r>
          </a:p>
          <a:p>
            <a:endParaRPr lang="en-US">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446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Side Effects of </a:t>
            </a:r>
            <a:r>
              <a:rPr lang="en-US" err="1"/>
              <a:t>Narcan</a:t>
            </a:r>
            <a:endParaRPr lang="en-US"/>
          </a:p>
        </p:txBody>
      </p:sp>
      <p:sp>
        <p:nvSpPr>
          <p:cNvPr id="7" name="Content Placeholder 6"/>
          <p:cNvSpPr>
            <a:spLocks noGrp="1"/>
          </p:cNvSpPr>
          <p:nvPr>
            <p:ph idx="1"/>
          </p:nvPr>
        </p:nvSpPr>
        <p:spPr>
          <a:xfrm>
            <a:off x="533400" y="2133600"/>
            <a:ext cx="8305800" cy="4267200"/>
          </a:xfrm>
        </p:spPr>
        <p:txBody>
          <a:bodyPr>
            <a:normAutofit/>
          </a:bodyPr>
          <a:lstStyle/>
          <a:p>
            <a:pPr marL="0" indent="0">
              <a:buNone/>
            </a:pPr>
            <a:r>
              <a:rPr lang="en-US" sz="2400"/>
              <a:t>Withdrawal symptoms in opioid-dependent individuals:</a:t>
            </a:r>
          </a:p>
          <a:p>
            <a:r>
              <a:rPr lang="en-US" sz="2100"/>
              <a:t>Fatigue</a:t>
            </a:r>
          </a:p>
          <a:p>
            <a:r>
              <a:rPr lang="en-US" sz="2100"/>
              <a:t>Loss of bowel/bladder function</a:t>
            </a:r>
          </a:p>
          <a:p>
            <a:r>
              <a:rPr lang="en-US" sz="2100"/>
              <a:t>Fever, sweating</a:t>
            </a:r>
          </a:p>
          <a:p>
            <a:r>
              <a:rPr lang="en-US" sz="2100"/>
              <a:t>Upset stomach/vomiting </a:t>
            </a:r>
          </a:p>
          <a:p>
            <a:r>
              <a:rPr lang="en-US" sz="2100"/>
              <a:t>Confusion, disorientation, or agitation  </a:t>
            </a:r>
          </a:p>
          <a:p>
            <a:r>
              <a:rPr lang="en-US" sz="2100"/>
              <a:t>Increased heart rate/breathing</a:t>
            </a:r>
          </a:p>
          <a:p>
            <a:r>
              <a:rPr lang="en-US" sz="2100"/>
              <a:t>Pain/aches </a:t>
            </a:r>
          </a:p>
          <a:p>
            <a:r>
              <a:rPr lang="en-US" sz="2100"/>
              <a:t>Sometimes severe, but still alive</a:t>
            </a:r>
          </a:p>
        </p:txBody>
      </p:sp>
    </p:spTree>
    <p:extLst>
      <p:ext uri="{BB962C8B-B14F-4D97-AF65-F5344CB8AC3E}">
        <p14:creationId xmlns:p14="http://schemas.microsoft.com/office/powerpoint/2010/main" val="1230723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Narcan</a:t>
            </a:r>
            <a:r>
              <a:rPr lang="en-US"/>
              <a:t> Storage</a:t>
            </a:r>
          </a:p>
        </p:txBody>
      </p:sp>
      <p:sp>
        <p:nvSpPr>
          <p:cNvPr id="3" name="Content Placeholder 2"/>
          <p:cNvSpPr>
            <a:spLocks noGrp="1"/>
          </p:cNvSpPr>
          <p:nvPr>
            <p:ph idx="1"/>
          </p:nvPr>
        </p:nvSpPr>
        <p:spPr>
          <a:xfrm>
            <a:off x="533400" y="2514600"/>
            <a:ext cx="8229600" cy="4144963"/>
          </a:xfrm>
        </p:spPr>
        <p:txBody>
          <a:bodyPr>
            <a:normAutofit/>
          </a:bodyPr>
          <a:lstStyle/>
          <a:p>
            <a:r>
              <a:rPr lang="en-US" sz="2400"/>
              <a:t>Shelf life of 18-24 months(future Narcan will have 3 year expiration date)</a:t>
            </a:r>
          </a:p>
          <a:p>
            <a:r>
              <a:rPr lang="en-US" sz="2400"/>
              <a:t>Keep out of direct sunlight</a:t>
            </a:r>
          </a:p>
          <a:p>
            <a:r>
              <a:rPr lang="en-US" sz="2400"/>
              <a:t>Store at 59-77°F (15-25°C)</a:t>
            </a:r>
          </a:p>
          <a:p>
            <a:pPr lvl="1"/>
            <a:r>
              <a:rPr lang="en-US" sz="2400"/>
              <a:t>Temperature “excursions” permitted up to 104°F</a:t>
            </a:r>
          </a:p>
          <a:p>
            <a:pPr marL="0" indent="0">
              <a:buNone/>
            </a:pPr>
            <a:endParaRPr lang="en-US" sz="2600"/>
          </a:p>
        </p:txBody>
      </p:sp>
    </p:spTree>
    <p:extLst>
      <p:ext uri="{BB962C8B-B14F-4D97-AF65-F5344CB8AC3E}">
        <p14:creationId xmlns:p14="http://schemas.microsoft.com/office/powerpoint/2010/main" val="28894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916363"/>
          </a:xfrm>
        </p:spPr>
        <p:txBody>
          <a:bodyPr>
            <a:normAutofit/>
          </a:bodyPr>
          <a:lstStyle/>
          <a:p>
            <a:endParaRPr lang="en-US"/>
          </a:p>
          <a:p>
            <a:r>
              <a:rPr lang="en-US" sz="2800"/>
              <a:t>Prescription (Rx) medication to treat and manage pain</a:t>
            </a:r>
          </a:p>
          <a:p>
            <a:pPr lvl="1"/>
            <a:r>
              <a:rPr lang="en-US" sz="2800"/>
              <a:t>Hydrocodone, Oxycodone, Morphine, Vicodin, Dilaudid, Fentanyl, etc. </a:t>
            </a:r>
          </a:p>
          <a:p>
            <a:endParaRPr lang="en-US" sz="2800"/>
          </a:p>
          <a:p>
            <a:r>
              <a:rPr lang="en-US" sz="2800"/>
              <a:t>Illicit drugs (heroin, fentanyl and fentanyl analogs)</a:t>
            </a:r>
          </a:p>
          <a:p>
            <a:pPr>
              <a:buClr>
                <a:srgbClr val="488F4D"/>
              </a:buClr>
              <a:buSzPct val="100000"/>
              <a:buFont typeface="Arial" pitchFamily="34" charset="0"/>
              <a:buChar char="•"/>
            </a:pPr>
            <a:endParaRPr lang="en-US">
              <a:solidFill>
                <a:srgbClr val="115BA4"/>
              </a:solidFill>
              <a:latin typeface="Times New Roman" pitchFamily="18" charset="0"/>
              <a:cs typeface="Times New Roman" pitchFamily="18" charset="0"/>
            </a:endParaRPr>
          </a:p>
          <a:p>
            <a:pPr>
              <a:buClr>
                <a:srgbClr val="488F4D"/>
              </a:buClr>
              <a:buSzPct val="100000"/>
              <a:buFont typeface="Arial" pitchFamily="34" charset="0"/>
              <a:buChar char="•"/>
            </a:pPr>
            <a:endParaRPr lang="en-US">
              <a:solidFill>
                <a:srgbClr val="115BA4"/>
              </a:solidFill>
            </a:endParaRPr>
          </a:p>
        </p:txBody>
      </p:sp>
      <p:sp>
        <p:nvSpPr>
          <p:cNvPr id="5" name="Title 3"/>
          <p:cNvSpPr txBox="1">
            <a:spLocks/>
          </p:cNvSpPr>
          <p:nvPr/>
        </p:nvSpPr>
        <p:spPr>
          <a:xfrm>
            <a:off x="762000" y="804316"/>
            <a:ext cx="7162800" cy="769441"/>
          </a:xfrm>
          <a:prstGeom prst="rect">
            <a:avLst/>
          </a:prstGeom>
          <a:noFill/>
        </p:spPr>
        <p:txBody>
          <a:bodyPr vert="horz" wrap="square" lIns="45720" r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a:solidFill>
                  <a:schemeClr val="bg1"/>
                </a:solidFill>
                <a:latin typeface="Century Gothic" panose="020B0502020202020204" pitchFamily="34" charset="0"/>
                <a:ea typeface="+mj-ea"/>
                <a:cs typeface="+mj-cs"/>
              </a:rPr>
              <a:t>What </a:t>
            </a:r>
            <a:r>
              <a:rPr lang="en-US" sz="3200">
                <a:solidFill>
                  <a:schemeClr val="bg1"/>
                </a:solidFill>
                <a:latin typeface="Century Gothic" panose="020B0502020202020204" pitchFamily="34" charset="0"/>
                <a:ea typeface="+mj-ea"/>
                <a:cs typeface="+mj-cs"/>
              </a:rPr>
              <a:t>are</a:t>
            </a:r>
            <a:r>
              <a:rPr lang="en-US" sz="3600">
                <a:solidFill>
                  <a:schemeClr val="bg1"/>
                </a:solidFill>
                <a:latin typeface="Century Gothic" panose="020B0502020202020204" pitchFamily="34" charset="0"/>
                <a:ea typeface="+mj-ea"/>
                <a:cs typeface="+mj-cs"/>
              </a:rPr>
              <a:t> opioids/opiates</a:t>
            </a:r>
            <a:r>
              <a:rPr lang="en-US" sz="4400">
                <a:solidFill>
                  <a:schemeClr val="bg1"/>
                </a:solidFill>
                <a:latin typeface="Century Gothic" panose="020B0502020202020204" pitchFamily="34" charset="0"/>
                <a:ea typeface="+mj-ea"/>
                <a:cs typeface="+mj-cs"/>
              </a:rPr>
              <a:t>?</a:t>
            </a:r>
            <a:endParaRPr kumimoji="0" lang="en-US" sz="4400" i="0" u="none" strike="noStrike" kern="1200" cap="none" spc="0" normalizeH="0" baseline="0" noProof="0">
              <a:ln>
                <a:noFill/>
              </a:ln>
              <a:solidFill>
                <a:schemeClr val="bg1"/>
              </a:solidFill>
              <a:effectLst/>
              <a:uLnTx/>
              <a:uFillTx/>
              <a:latin typeface="Century Gothic" panose="020B0502020202020204" pitchFamily="34" charset="0"/>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Narcan</a:t>
            </a:r>
            <a:r>
              <a:rPr lang="en-US"/>
              <a:t> Cost</a:t>
            </a:r>
          </a:p>
        </p:txBody>
      </p:sp>
      <p:sp>
        <p:nvSpPr>
          <p:cNvPr id="3" name="Content Placeholder 2"/>
          <p:cNvSpPr>
            <a:spLocks noGrp="1"/>
          </p:cNvSpPr>
          <p:nvPr>
            <p:ph idx="1"/>
          </p:nvPr>
        </p:nvSpPr>
        <p:spPr>
          <a:xfrm>
            <a:off x="457201" y="2489200"/>
            <a:ext cx="8077200" cy="3911600"/>
          </a:xfrm>
        </p:spPr>
        <p:txBody>
          <a:bodyPr>
            <a:normAutofit/>
          </a:bodyPr>
          <a:lstStyle/>
          <a:p>
            <a:r>
              <a:rPr lang="en-US" sz="2400"/>
              <a:t>Community based pricing = ~$130 locally</a:t>
            </a:r>
          </a:p>
          <a:p>
            <a:pPr lvl="1"/>
            <a:r>
              <a:rPr lang="en-US" sz="2200"/>
              <a:t>Insurance coverage &amp; copays may differ – you may pay as little as $0 or as much as full price</a:t>
            </a:r>
          </a:p>
          <a:p>
            <a:pPr lvl="1"/>
            <a:r>
              <a:rPr lang="en-US" sz="2200"/>
              <a:t>Current Florida Medicaid policy covers the full cost </a:t>
            </a:r>
          </a:p>
          <a:p>
            <a:r>
              <a:rPr lang="en-US" sz="2400"/>
              <a:t>Pricing for Public Service Officials = $75</a:t>
            </a:r>
          </a:p>
          <a:p>
            <a:pPr lvl="1"/>
            <a:r>
              <a:rPr lang="en-US" sz="2400"/>
              <a:t>$37.50 per dose</a:t>
            </a:r>
          </a:p>
          <a:p>
            <a:pPr lvl="1"/>
            <a:r>
              <a:rPr lang="en-US" sz="2400"/>
              <a:t>Available for government agencies, LEOs, non-profits</a:t>
            </a:r>
          </a:p>
        </p:txBody>
      </p:sp>
    </p:spTree>
    <p:extLst>
      <p:ext uri="{BB962C8B-B14F-4D97-AF65-F5344CB8AC3E}">
        <p14:creationId xmlns:p14="http://schemas.microsoft.com/office/powerpoint/2010/main" val="2636013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500">
                <a:solidFill>
                  <a:schemeClr val="bg1"/>
                </a:solidFill>
              </a:rPr>
              <a:t>Naloxone:</a:t>
            </a:r>
            <a:br>
              <a:rPr lang="en-US" sz="5500">
                <a:solidFill>
                  <a:schemeClr val="bg1"/>
                </a:solidFill>
              </a:rPr>
            </a:br>
            <a:r>
              <a:rPr lang="en-US" sz="5500">
                <a:solidFill>
                  <a:schemeClr val="bg1"/>
                </a:solidFill>
              </a:rPr>
              <a:t>Myth vs. Fact</a:t>
            </a:r>
          </a:p>
        </p:txBody>
      </p:sp>
    </p:spTree>
    <p:extLst>
      <p:ext uri="{BB962C8B-B14F-4D97-AF65-F5344CB8AC3E}">
        <p14:creationId xmlns:p14="http://schemas.microsoft.com/office/powerpoint/2010/main" val="88121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4" y="855482"/>
            <a:ext cx="6753785" cy="898674"/>
          </a:xfrm>
        </p:spPr>
        <p:txBody>
          <a:bodyPr anchor="b">
            <a:normAutofit/>
          </a:bodyPr>
          <a:lstStyle/>
          <a:p>
            <a:r>
              <a:rPr lang="en-US" sz="3000">
                <a:solidFill>
                  <a:schemeClr val="tx2"/>
                </a:solidFill>
              </a:rPr>
              <a:t>Misconceptions About Naloxone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5" y="1905001"/>
            <a:ext cx="6753785" cy="3581399"/>
          </a:xfrm>
        </p:spPr>
        <p:txBody>
          <a:bodyPr anchor="ctr">
            <a:normAutofit/>
          </a:bodyPr>
          <a:lstStyle/>
          <a:p>
            <a:r>
              <a:rPr lang="en-US" sz="2200" b="1">
                <a:solidFill>
                  <a:schemeClr val="tx1"/>
                </a:solidFill>
              </a:rPr>
              <a:t>Myth: </a:t>
            </a:r>
            <a:r>
              <a:rPr lang="en-US" sz="2200">
                <a:solidFill>
                  <a:schemeClr val="tx1"/>
                </a:solidFill>
              </a:rPr>
              <a:t>Naloxone provides a safety net to active users, encourages or increases drug use, and sends the wrong message. </a:t>
            </a:r>
          </a:p>
          <a:p>
            <a:r>
              <a:rPr lang="en-US" sz="2200" b="1">
                <a:solidFill>
                  <a:schemeClr val="tx1"/>
                </a:solidFill>
              </a:rPr>
              <a:t>Fact: </a:t>
            </a:r>
            <a:r>
              <a:rPr lang="en-US" sz="2200">
                <a:solidFill>
                  <a:schemeClr val="tx1"/>
                </a:solidFill>
              </a:rPr>
              <a:t>Studies show Naloxone can increase users’ desire to seek drug treatment. </a:t>
            </a:r>
          </a:p>
          <a:p>
            <a:endParaRPr lang="en-US">
              <a:solidFill>
                <a:schemeClr val="tx1"/>
              </a:solidFill>
            </a:endParaRPr>
          </a:p>
        </p:txBody>
      </p:sp>
    </p:spTree>
    <p:extLst>
      <p:ext uri="{BB962C8B-B14F-4D97-AF65-F5344CB8AC3E}">
        <p14:creationId xmlns:p14="http://schemas.microsoft.com/office/powerpoint/2010/main" val="4288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5" y="855482"/>
            <a:ext cx="6571060" cy="898674"/>
          </a:xfrm>
        </p:spPr>
        <p:txBody>
          <a:bodyPr anchor="b">
            <a:normAutofit/>
          </a:bodyPr>
          <a:lstStyle/>
          <a:p>
            <a:r>
              <a:rPr lang="en-US" sz="3000">
                <a:solidFill>
                  <a:schemeClr val="tx2"/>
                </a:solidFill>
              </a:rPr>
              <a:t>Misconceptions About Naloxone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5" y="1754156"/>
            <a:ext cx="6803862" cy="3730689"/>
          </a:xfrm>
        </p:spPr>
        <p:txBody>
          <a:bodyPr anchor="ctr">
            <a:normAutofit/>
          </a:bodyPr>
          <a:lstStyle/>
          <a:p>
            <a:r>
              <a:rPr lang="en-US" sz="2400" b="1">
                <a:solidFill>
                  <a:schemeClr val="tx1"/>
                </a:solidFill>
              </a:rPr>
              <a:t>Myth: </a:t>
            </a:r>
            <a:r>
              <a:rPr lang="en-US" sz="2400">
                <a:solidFill>
                  <a:schemeClr val="tx1"/>
                </a:solidFill>
              </a:rPr>
              <a:t>Naloxone will replace calling 911.</a:t>
            </a:r>
          </a:p>
          <a:p>
            <a:r>
              <a:rPr lang="en-US" sz="2400" b="1">
                <a:solidFill>
                  <a:schemeClr val="tx1"/>
                </a:solidFill>
              </a:rPr>
              <a:t>Fact: </a:t>
            </a:r>
            <a:r>
              <a:rPr lang="en-US" sz="2400">
                <a:solidFill>
                  <a:schemeClr val="tx1"/>
                </a:solidFill>
              </a:rPr>
              <a:t>All overdose prevention programs teach people to call 911. Naloxone is meant to keep people alive long enough for EMS to arrive and provide medical care, if necessary.</a:t>
            </a:r>
          </a:p>
        </p:txBody>
      </p:sp>
    </p:spTree>
    <p:extLst>
      <p:ext uri="{BB962C8B-B14F-4D97-AF65-F5344CB8AC3E}">
        <p14:creationId xmlns:p14="http://schemas.microsoft.com/office/powerpoint/2010/main" val="8639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5" y="855482"/>
            <a:ext cx="6571060" cy="898674"/>
          </a:xfrm>
        </p:spPr>
        <p:txBody>
          <a:bodyPr anchor="b">
            <a:normAutofit/>
          </a:bodyPr>
          <a:lstStyle/>
          <a:p>
            <a:r>
              <a:rPr lang="en-US" sz="3000">
                <a:solidFill>
                  <a:schemeClr val="tx2"/>
                </a:solidFill>
              </a:rPr>
              <a:t>Misconceptions About Naloxone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70418" y="1605022"/>
            <a:ext cx="6962144" cy="3730689"/>
          </a:xfrm>
        </p:spPr>
        <p:txBody>
          <a:bodyPr anchor="ctr">
            <a:normAutofit/>
          </a:bodyPr>
          <a:lstStyle/>
          <a:p>
            <a:r>
              <a:rPr lang="en-US" sz="2400" b="1">
                <a:solidFill>
                  <a:schemeClr val="tx1"/>
                </a:solidFill>
              </a:rPr>
              <a:t>Myth: </a:t>
            </a:r>
            <a:r>
              <a:rPr lang="en-US" sz="2400">
                <a:solidFill>
                  <a:schemeClr val="tx1"/>
                </a:solidFill>
              </a:rPr>
              <a:t>Naloxone will prevent drug users from seeking treatment.</a:t>
            </a:r>
          </a:p>
          <a:p>
            <a:r>
              <a:rPr lang="en-US" sz="2400" b="1">
                <a:solidFill>
                  <a:schemeClr val="tx1"/>
                </a:solidFill>
              </a:rPr>
              <a:t>Fact: </a:t>
            </a:r>
            <a:r>
              <a:rPr lang="en-US" sz="2400">
                <a:solidFill>
                  <a:schemeClr val="tx1"/>
                </a:solidFill>
              </a:rPr>
              <a:t>Death prevents people from seeking treatment. </a:t>
            </a:r>
          </a:p>
        </p:txBody>
      </p:sp>
    </p:spTree>
    <p:extLst>
      <p:ext uri="{BB962C8B-B14F-4D97-AF65-F5344CB8AC3E}">
        <p14:creationId xmlns:p14="http://schemas.microsoft.com/office/powerpoint/2010/main" val="1056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5" y="855482"/>
            <a:ext cx="6571060" cy="898674"/>
          </a:xfrm>
        </p:spPr>
        <p:txBody>
          <a:bodyPr anchor="b">
            <a:normAutofit/>
          </a:bodyPr>
          <a:lstStyle/>
          <a:p>
            <a:r>
              <a:rPr lang="en-US" sz="3000">
                <a:solidFill>
                  <a:schemeClr val="tx2"/>
                </a:solidFill>
              </a:rPr>
              <a:t>Misconceptions About Naloxone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5" y="1894442"/>
            <a:ext cx="6962144" cy="3730689"/>
          </a:xfrm>
        </p:spPr>
        <p:txBody>
          <a:bodyPr anchor="ctr">
            <a:normAutofit/>
          </a:bodyPr>
          <a:lstStyle/>
          <a:p>
            <a:r>
              <a:rPr lang="en-US" sz="2200" b="1">
                <a:solidFill>
                  <a:schemeClr val="tx1"/>
                </a:solidFill>
              </a:rPr>
              <a:t>Myth</a:t>
            </a:r>
            <a:r>
              <a:rPr lang="en-US" sz="2200">
                <a:solidFill>
                  <a:schemeClr val="tx1"/>
                </a:solidFill>
              </a:rPr>
              <a:t>: A person under the influence of drugs cannot be trusted to respond appropriately to an overdose.</a:t>
            </a:r>
          </a:p>
          <a:p>
            <a:r>
              <a:rPr lang="en-US" sz="2200" b="1">
                <a:solidFill>
                  <a:schemeClr val="tx1"/>
                </a:solidFill>
              </a:rPr>
              <a:t>Fact: </a:t>
            </a:r>
            <a:r>
              <a:rPr lang="en-US" sz="2200">
                <a:solidFill>
                  <a:schemeClr val="tx1"/>
                </a:solidFill>
              </a:rPr>
              <a:t>Everyone, including active drug users, can be trained in OD recognition/response. </a:t>
            </a:r>
            <a:r>
              <a:rPr lang="en-US" sz="2200" b="1">
                <a:solidFill>
                  <a:schemeClr val="tx1"/>
                </a:solidFill>
              </a:rPr>
              <a:t>Many overdose reversals occurred in the community by active drug users.</a:t>
            </a:r>
            <a:r>
              <a:rPr lang="en-US" sz="2200">
                <a:solidFill>
                  <a:schemeClr val="tx1"/>
                </a:solidFill>
              </a:rPr>
              <a:t> </a:t>
            </a:r>
          </a:p>
        </p:txBody>
      </p:sp>
    </p:spTree>
    <p:extLst>
      <p:ext uri="{BB962C8B-B14F-4D97-AF65-F5344CB8AC3E}">
        <p14:creationId xmlns:p14="http://schemas.microsoft.com/office/powerpoint/2010/main" val="28650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5" y="855482"/>
            <a:ext cx="6571060" cy="898674"/>
          </a:xfrm>
        </p:spPr>
        <p:txBody>
          <a:bodyPr anchor="b">
            <a:normAutofit/>
          </a:bodyPr>
          <a:lstStyle/>
          <a:p>
            <a:r>
              <a:rPr lang="en-US" sz="3000">
                <a:solidFill>
                  <a:schemeClr val="tx2"/>
                </a:solidFill>
              </a:rPr>
              <a:t>Misconceptions About Naloxone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5" y="1917559"/>
            <a:ext cx="6962144" cy="3949841"/>
          </a:xfrm>
        </p:spPr>
        <p:txBody>
          <a:bodyPr anchor="ctr">
            <a:normAutofit/>
          </a:bodyPr>
          <a:lstStyle/>
          <a:p>
            <a:r>
              <a:rPr lang="en-US" sz="2200" b="1">
                <a:solidFill>
                  <a:schemeClr val="tx1"/>
                </a:solidFill>
              </a:rPr>
              <a:t>Myth: </a:t>
            </a:r>
            <a:r>
              <a:rPr lang="en-US" sz="2200">
                <a:solidFill>
                  <a:schemeClr val="tx1"/>
                </a:solidFill>
              </a:rPr>
              <a:t>Naloxone ALWAYS makes people violent.</a:t>
            </a:r>
          </a:p>
          <a:p>
            <a:r>
              <a:rPr lang="en-US" sz="2200" b="1">
                <a:solidFill>
                  <a:schemeClr val="tx1"/>
                </a:solidFill>
              </a:rPr>
              <a:t>Fact: </a:t>
            </a:r>
            <a:r>
              <a:rPr lang="en-US" sz="2200">
                <a:solidFill>
                  <a:schemeClr val="tx1"/>
                </a:solidFill>
              </a:rPr>
              <a:t>People often are agitated after reversal. It is unusual for them to become violent. The “fight or flight” response is real, however the risk of out-of-control violence is minimal. EMS responders are well trained – another reason to make that call! </a:t>
            </a:r>
          </a:p>
          <a:p>
            <a:pPr lvl="1"/>
            <a:r>
              <a:rPr lang="en-US" sz="2000" i="1">
                <a:solidFill>
                  <a:schemeClr val="tx1"/>
                </a:solidFill>
              </a:rPr>
              <a:t>Ultimately the chance at saving a life is worthwhile. </a:t>
            </a:r>
          </a:p>
        </p:txBody>
      </p:sp>
    </p:spTree>
    <p:extLst>
      <p:ext uri="{BB962C8B-B14F-4D97-AF65-F5344CB8AC3E}">
        <p14:creationId xmlns:p14="http://schemas.microsoft.com/office/powerpoint/2010/main" val="249461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3F2C-38ED-4074-970A-599525CE7C1F}"/>
              </a:ext>
            </a:extLst>
          </p:cNvPr>
          <p:cNvSpPr>
            <a:spLocks noGrp="1"/>
          </p:cNvSpPr>
          <p:nvPr>
            <p:ph type="title"/>
          </p:nvPr>
        </p:nvSpPr>
        <p:spPr/>
        <p:txBody>
          <a:bodyPr/>
          <a:lstStyle/>
          <a:p>
            <a:r>
              <a:rPr lang="en-US"/>
              <a:t>Impact of Naloxone</a:t>
            </a:r>
          </a:p>
        </p:txBody>
      </p:sp>
      <p:sp>
        <p:nvSpPr>
          <p:cNvPr id="3" name="Content Placeholder 2">
            <a:extLst>
              <a:ext uri="{FF2B5EF4-FFF2-40B4-BE49-F238E27FC236}">
                <a16:creationId xmlns:a16="http://schemas.microsoft.com/office/drawing/2014/main" id="{93B3BD57-91B6-4EBF-A670-DBEF37F2FCD4}"/>
              </a:ext>
            </a:extLst>
          </p:cNvPr>
          <p:cNvSpPr>
            <a:spLocks noGrp="1"/>
          </p:cNvSpPr>
          <p:nvPr>
            <p:ph idx="1"/>
          </p:nvPr>
        </p:nvSpPr>
        <p:spPr>
          <a:xfrm>
            <a:off x="4572000" y="1143000"/>
            <a:ext cx="3632850" cy="4572000"/>
          </a:xfrm>
        </p:spPr>
        <p:txBody>
          <a:bodyPr/>
          <a:lstStyle/>
          <a:p>
            <a:r>
              <a:rPr lang="en-US"/>
              <a:t>Since starting this training in December 2019, EIGHTEEN LIVES HAVE BEEN SAVED by people like you </a:t>
            </a:r>
          </a:p>
          <a:p>
            <a:endParaRPr lang="en-US"/>
          </a:p>
          <a:p>
            <a:pPr marL="0" indent="0">
              <a:buNone/>
            </a:pPr>
            <a:endParaRPr lang="en-US"/>
          </a:p>
          <a:p>
            <a:endParaRPr lang="en-US"/>
          </a:p>
          <a:p>
            <a:pPr marL="0" indent="0">
              <a:buNone/>
            </a:pPr>
            <a:endParaRPr lang="en-US"/>
          </a:p>
          <a:p>
            <a:endParaRPr lang="en-US"/>
          </a:p>
          <a:p>
            <a:endParaRPr lang="en-US"/>
          </a:p>
          <a:p>
            <a:pPr marL="0" indent="0">
              <a:buNone/>
            </a:pPr>
            <a:endParaRPr lang="en-US"/>
          </a:p>
        </p:txBody>
      </p:sp>
      <p:sp>
        <p:nvSpPr>
          <p:cNvPr id="4" name="Text Placeholder 3">
            <a:extLst>
              <a:ext uri="{FF2B5EF4-FFF2-40B4-BE49-F238E27FC236}">
                <a16:creationId xmlns:a16="http://schemas.microsoft.com/office/drawing/2014/main" id="{0799ED0F-8E62-45D5-99F3-4C38FB16DE29}"/>
              </a:ext>
            </a:extLst>
          </p:cNvPr>
          <p:cNvSpPr>
            <a:spLocks noGrp="1"/>
          </p:cNvSpPr>
          <p:nvPr>
            <p:ph type="body" sz="half" idx="2"/>
          </p:nvPr>
        </p:nvSpPr>
        <p:spPr/>
        <p:txBody>
          <a:bodyPr>
            <a:normAutofit/>
          </a:bodyPr>
          <a:lstStyle/>
          <a:p>
            <a:r>
              <a:rPr lang="en-US" sz="2000"/>
              <a:t>Right here in Jacksonville, FL</a:t>
            </a:r>
          </a:p>
        </p:txBody>
      </p:sp>
      <p:pic>
        <p:nvPicPr>
          <p:cNvPr id="7" name="Picture 6" descr="Shape, arrow&#10;&#10;Description automatically generated">
            <a:extLst>
              <a:ext uri="{FF2B5EF4-FFF2-40B4-BE49-F238E27FC236}">
                <a16:creationId xmlns:a16="http://schemas.microsoft.com/office/drawing/2014/main" id="{C251F124-116E-44F2-9D5D-1ADDCFED5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477" y="3228898"/>
            <a:ext cx="4169895" cy="2486102"/>
          </a:xfrm>
          <a:prstGeom prst="rect">
            <a:avLst/>
          </a:prstGeom>
        </p:spPr>
      </p:pic>
    </p:spTree>
    <p:extLst>
      <p:ext uri="{BB962C8B-B14F-4D97-AF65-F5344CB8AC3E}">
        <p14:creationId xmlns:p14="http://schemas.microsoft.com/office/powerpoint/2010/main" val="156705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Community Contacts:</a:t>
            </a:r>
          </a:p>
        </p:txBody>
      </p:sp>
      <p:sp>
        <p:nvSpPr>
          <p:cNvPr id="3" name="Content Placeholder 2"/>
          <p:cNvSpPr>
            <a:spLocks noGrp="1"/>
          </p:cNvSpPr>
          <p:nvPr>
            <p:ph idx="1"/>
          </p:nvPr>
        </p:nvSpPr>
        <p:spPr>
          <a:xfrm>
            <a:off x="3491693" y="1540929"/>
            <a:ext cx="3976641" cy="4438088"/>
          </a:xfrm>
        </p:spPr>
        <p:txBody>
          <a:bodyPr anchor="ctr">
            <a:normAutofit/>
          </a:bodyPr>
          <a:lstStyle/>
          <a:p>
            <a:r>
              <a:rPr lang="en-US" b="1">
                <a:solidFill>
                  <a:schemeClr val="tx1"/>
                </a:solidFill>
              </a:rPr>
              <a:t>24-7 LSF Access to Care Line </a:t>
            </a:r>
            <a:r>
              <a:rPr lang="en-US">
                <a:solidFill>
                  <a:schemeClr val="tx1"/>
                </a:solidFill>
              </a:rPr>
              <a:t>staffed by a nurse ready to help direct you to the best place in your situation: </a:t>
            </a:r>
            <a:br>
              <a:rPr lang="en-US">
                <a:solidFill>
                  <a:schemeClr val="tx1"/>
                </a:solidFill>
              </a:rPr>
            </a:br>
            <a:r>
              <a:rPr lang="en-US">
                <a:solidFill>
                  <a:schemeClr val="tx1"/>
                </a:solidFill>
              </a:rPr>
              <a:t>877-229-9098</a:t>
            </a:r>
          </a:p>
          <a:p>
            <a:r>
              <a:rPr lang="en-US" b="1">
                <a:solidFill>
                  <a:schemeClr val="tx1"/>
                </a:solidFill>
              </a:rPr>
              <a:t>For Suicide Risk: </a:t>
            </a:r>
            <a:r>
              <a:rPr lang="en-US">
                <a:solidFill>
                  <a:schemeClr val="tx1"/>
                </a:solidFill>
              </a:rPr>
              <a:t>Call the </a:t>
            </a:r>
            <a:r>
              <a:rPr lang="en-US" b="1">
                <a:solidFill>
                  <a:schemeClr val="tx1"/>
                </a:solidFill>
              </a:rPr>
              <a:t>National Suicide Prevention Lifeline: </a:t>
            </a:r>
            <a:r>
              <a:rPr lang="en-US">
                <a:solidFill>
                  <a:schemeClr val="tx1"/>
                </a:solidFill>
              </a:rPr>
              <a:t>800-273-8255 </a:t>
            </a:r>
          </a:p>
          <a:p>
            <a:r>
              <a:rPr lang="en-US">
                <a:solidFill>
                  <a:schemeClr val="tx1"/>
                </a:solidFill>
              </a:rPr>
              <a:t>OR text</a:t>
            </a:r>
            <a:r>
              <a:rPr lang="en-US" b="1">
                <a:solidFill>
                  <a:schemeClr val="tx1"/>
                </a:solidFill>
              </a:rPr>
              <a:t> “home” to 741741 </a:t>
            </a:r>
            <a:r>
              <a:rPr lang="en-US">
                <a:solidFill>
                  <a:schemeClr val="tx1"/>
                </a:solidFill>
              </a:rPr>
              <a:t>which is the </a:t>
            </a:r>
            <a:r>
              <a:rPr lang="en-US" b="1">
                <a:solidFill>
                  <a:schemeClr val="tx1"/>
                </a:solidFill>
              </a:rPr>
              <a:t>Crisis Text Line</a:t>
            </a:r>
          </a:p>
          <a:p>
            <a:r>
              <a:rPr lang="en-US" b="1">
                <a:solidFill>
                  <a:schemeClr val="tx1"/>
                </a:solidFill>
              </a:rPr>
              <a:t>United Way’s Crisis Intervention Line: </a:t>
            </a:r>
            <a:r>
              <a:rPr lang="en-US">
                <a:solidFill>
                  <a:schemeClr val="tx1"/>
                </a:solidFill>
              </a:rPr>
              <a:t>Dial 2-1-1</a:t>
            </a:r>
            <a:endParaRPr lang="en-US" b="1">
              <a:solidFill>
                <a:schemeClr val="tx1"/>
              </a:solidFill>
            </a:endParaRPr>
          </a:p>
          <a:p>
            <a:endParaRPr lang="en-US" b="1">
              <a:solidFill>
                <a:schemeClr val="tx1"/>
              </a:solidFill>
            </a:endParaRPr>
          </a:p>
          <a:p>
            <a:endParaRPr lang="en-US">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91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FBADB-2808-45EF-8AA1-941B13C8993C}"/>
              </a:ext>
            </a:extLst>
          </p:cNvPr>
          <p:cNvSpPr>
            <a:spLocks noGrp="1"/>
          </p:cNvSpPr>
          <p:nvPr>
            <p:ph type="title"/>
          </p:nvPr>
        </p:nvSpPr>
        <p:spPr/>
        <p:txBody>
          <a:bodyPr/>
          <a:lstStyle/>
          <a:p>
            <a:pPr algn="ctr"/>
            <a:r>
              <a:rPr lang="en-US"/>
              <a:t>Instructions – After Training</a:t>
            </a:r>
          </a:p>
        </p:txBody>
      </p:sp>
      <p:sp>
        <p:nvSpPr>
          <p:cNvPr id="5" name="Content Placeholder 4">
            <a:extLst>
              <a:ext uri="{FF2B5EF4-FFF2-40B4-BE49-F238E27FC236}">
                <a16:creationId xmlns:a16="http://schemas.microsoft.com/office/drawing/2014/main" id="{FA42E69E-AA53-4F3E-81C0-F030153C3826}"/>
              </a:ext>
            </a:extLst>
          </p:cNvPr>
          <p:cNvSpPr>
            <a:spLocks noGrp="1"/>
          </p:cNvSpPr>
          <p:nvPr>
            <p:ph idx="1"/>
          </p:nvPr>
        </p:nvSpPr>
        <p:spPr>
          <a:xfrm>
            <a:off x="533400" y="4191000"/>
            <a:ext cx="8077200" cy="2362200"/>
          </a:xfrm>
        </p:spPr>
        <p:txBody>
          <a:bodyPr>
            <a:normAutofit lnSpcReduction="10000"/>
          </a:bodyPr>
          <a:lstStyle/>
          <a:p>
            <a:pPr marL="0" indent="0">
              <a:buNone/>
            </a:pPr>
            <a:endParaRPr lang="en-US" b="1">
              <a:solidFill>
                <a:schemeClr val="accent4">
                  <a:lumMod val="50000"/>
                </a:schemeClr>
              </a:solidFill>
            </a:endParaRPr>
          </a:p>
          <a:p>
            <a:r>
              <a:rPr lang="en-US" sz="1800" b="1">
                <a:solidFill>
                  <a:schemeClr val="accent4">
                    <a:lumMod val="50000"/>
                  </a:schemeClr>
                </a:solidFill>
              </a:rPr>
              <a:t>IF YOU USE YOUR NARCAN</a:t>
            </a:r>
            <a:r>
              <a:rPr lang="en-US" b="1">
                <a:solidFill>
                  <a:schemeClr val="accent4">
                    <a:lumMod val="50000"/>
                  </a:schemeClr>
                </a:solidFill>
              </a:rPr>
              <a:t>: </a:t>
            </a:r>
          </a:p>
          <a:p>
            <a:pPr lvl="1"/>
            <a:r>
              <a:rPr lang="en-US" b="1">
                <a:solidFill>
                  <a:schemeClr val="accent4">
                    <a:lumMod val="50000"/>
                  </a:schemeClr>
                </a:solidFill>
              </a:rPr>
              <a:t>Report it anonymously at </a:t>
            </a:r>
            <a:r>
              <a:rPr lang="en-US" b="1" u="sng">
                <a:solidFill>
                  <a:schemeClr val="tx1"/>
                </a:solidFill>
              </a:rPr>
              <a:t>bit.ly/</a:t>
            </a:r>
            <a:r>
              <a:rPr lang="en-US" b="1" u="sng" err="1">
                <a:solidFill>
                  <a:schemeClr val="tx1"/>
                </a:solidFill>
              </a:rPr>
              <a:t>narcanuse</a:t>
            </a:r>
            <a:r>
              <a:rPr lang="en-US" b="1">
                <a:solidFill>
                  <a:schemeClr val="accent4">
                    <a:lumMod val="50000"/>
                  </a:schemeClr>
                </a:solidFill>
              </a:rPr>
              <a:t> - this link is in the Project Summary document and on a label on your Narcan kit</a:t>
            </a:r>
          </a:p>
          <a:p>
            <a:pPr lvl="1"/>
            <a:r>
              <a:rPr lang="en-US" b="1">
                <a:solidFill>
                  <a:schemeClr val="accent4">
                    <a:lumMod val="50000"/>
                  </a:schemeClr>
                </a:solidFill>
              </a:rPr>
              <a:t>You can also contact Drug Free Duval at </a:t>
            </a:r>
            <a:r>
              <a:rPr lang="en-US" b="1" u="sng">
                <a:solidFill>
                  <a:schemeClr val="tx1"/>
                </a:solidFill>
                <a:hlinkClick r:id="rId2">
                  <a:extLst>
                    <a:ext uri="{A12FA001-AC4F-418D-AE19-62706E023703}">
                      <ahyp:hlinkClr xmlns:ahyp="http://schemas.microsoft.com/office/drawing/2018/hyperlinkcolor" val="tx"/>
                    </a:ext>
                  </a:extLst>
                </a:hlinkClick>
              </a:rPr>
              <a:t>info@drugfreeduval.org</a:t>
            </a:r>
            <a:endParaRPr lang="en-US" b="1" u="sng">
              <a:solidFill>
                <a:schemeClr val="tx1"/>
              </a:solidFill>
            </a:endParaRPr>
          </a:p>
          <a:p>
            <a:pPr lvl="1"/>
            <a:r>
              <a:rPr lang="en-US" b="1">
                <a:solidFill>
                  <a:schemeClr val="accent4">
                    <a:lumMod val="50000"/>
                  </a:schemeClr>
                </a:solidFill>
              </a:rPr>
              <a:t>When you submit your survey or contact Drug Free Duval you will receive information about getting a replacement kit</a:t>
            </a:r>
            <a:endParaRPr lang="en-US"/>
          </a:p>
        </p:txBody>
      </p:sp>
      <p:sp>
        <p:nvSpPr>
          <p:cNvPr id="2" name="Rectangle 1">
            <a:extLst>
              <a:ext uri="{FF2B5EF4-FFF2-40B4-BE49-F238E27FC236}">
                <a16:creationId xmlns:a16="http://schemas.microsoft.com/office/drawing/2014/main" id="{2BC57E50-C221-B041-B83F-72132D07B3D2}"/>
              </a:ext>
            </a:extLst>
          </p:cNvPr>
          <p:cNvSpPr/>
          <p:nvPr/>
        </p:nvSpPr>
        <p:spPr>
          <a:xfrm>
            <a:off x="540326" y="2136338"/>
            <a:ext cx="3879273" cy="1754326"/>
          </a:xfrm>
          <a:prstGeom prst="rect">
            <a:avLst/>
          </a:prstGeom>
        </p:spPr>
        <p:txBody>
          <a:bodyPr wrap="square">
            <a:spAutoFit/>
          </a:bodyPr>
          <a:lstStyle/>
          <a:p>
            <a:r>
              <a:rPr lang="en-US" b="1" u="sng"/>
              <a:t>If you are in-person:</a:t>
            </a:r>
          </a:p>
          <a:p>
            <a:pPr marL="285750" indent="-285750">
              <a:buFont typeface="Arial" panose="020B0604020202020204" pitchFamily="34" charset="0"/>
              <a:buChar char="•"/>
            </a:pPr>
            <a:r>
              <a:rPr lang="en-US" b="1"/>
              <a:t>Open your folder please </a:t>
            </a:r>
          </a:p>
          <a:p>
            <a:pPr marL="285750" indent="-285750">
              <a:buFont typeface="Arial" panose="020B0604020202020204" pitchFamily="34" charset="0"/>
              <a:buChar char="•"/>
            </a:pPr>
            <a:r>
              <a:rPr lang="en-US" b="1"/>
              <a:t>Complete the Post-Test, Sections 1 &amp; 2</a:t>
            </a:r>
          </a:p>
          <a:p>
            <a:pPr marL="742950" lvl="1" indent="-285750">
              <a:buFont typeface="Arial" panose="020B0604020202020204" pitchFamily="34" charset="0"/>
              <a:buChar char="•"/>
            </a:pPr>
            <a:r>
              <a:rPr lang="en-US"/>
              <a:t>Must complete it to receive your Narcan kit!</a:t>
            </a:r>
          </a:p>
        </p:txBody>
      </p:sp>
      <p:sp>
        <p:nvSpPr>
          <p:cNvPr id="3" name="Rectangle 2">
            <a:extLst>
              <a:ext uri="{FF2B5EF4-FFF2-40B4-BE49-F238E27FC236}">
                <a16:creationId xmlns:a16="http://schemas.microsoft.com/office/drawing/2014/main" id="{529F87C4-C7F4-DC48-8398-09C9A2A5D863}"/>
              </a:ext>
            </a:extLst>
          </p:cNvPr>
          <p:cNvSpPr/>
          <p:nvPr/>
        </p:nvSpPr>
        <p:spPr>
          <a:xfrm>
            <a:off x="4724400" y="2136338"/>
            <a:ext cx="3879274" cy="2585323"/>
          </a:xfrm>
          <a:prstGeom prst="rect">
            <a:avLst/>
          </a:prstGeom>
        </p:spPr>
        <p:txBody>
          <a:bodyPr wrap="square">
            <a:spAutoFit/>
          </a:bodyPr>
          <a:lstStyle/>
          <a:p>
            <a:r>
              <a:rPr lang="en-US" b="1" u="sng"/>
              <a:t>If you are virtual:</a:t>
            </a:r>
          </a:p>
          <a:p>
            <a:pPr marL="285750" indent="-285750">
              <a:buFont typeface="Arial" panose="020B0604020202020204" pitchFamily="34" charset="0"/>
              <a:buChar char="•"/>
            </a:pPr>
            <a:r>
              <a:rPr lang="en-US" b="1"/>
              <a:t>Have you completed the Post-test?</a:t>
            </a:r>
          </a:p>
          <a:p>
            <a:pPr marL="742950" lvl="1" indent="-285750">
              <a:buFont typeface="Arial" panose="020B0604020202020204" pitchFamily="34" charset="0"/>
              <a:buChar char="•"/>
            </a:pPr>
            <a:r>
              <a:rPr lang="en-US"/>
              <a:t>Must be completed to receive your NARCAN® kit!</a:t>
            </a:r>
          </a:p>
          <a:p>
            <a:pPr marL="285750" indent="-285750">
              <a:buFont typeface="Arial" panose="020B0604020202020204" pitchFamily="34" charset="0"/>
              <a:buChar char="•"/>
            </a:pPr>
            <a:r>
              <a:rPr lang="en-US" b="1"/>
              <a:t>If not, please click on the link in the chat box to the survey and do it now!</a:t>
            </a:r>
          </a:p>
        </p:txBody>
      </p:sp>
    </p:spTree>
    <p:extLst>
      <p:ext uri="{BB962C8B-B14F-4D97-AF65-F5344CB8AC3E}">
        <p14:creationId xmlns:p14="http://schemas.microsoft.com/office/powerpoint/2010/main" val="384702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0" name="Rectangle 9">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262378" y="1143000"/>
            <a:ext cx="6619243" cy="3389217"/>
          </a:xfrm>
        </p:spPr>
        <p:txBody>
          <a:bodyPr anchor="ctr">
            <a:normAutofit/>
          </a:bodyPr>
          <a:lstStyle/>
          <a:p>
            <a:pPr algn="ctr"/>
            <a:r>
              <a:rPr lang="en-US" sz="5700">
                <a:solidFill>
                  <a:srgbClr val="FFFFFF"/>
                </a:solidFill>
              </a:rPr>
              <a:t>What’s the problem? </a:t>
            </a:r>
          </a:p>
        </p:txBody>
      </p:sp>
    </p:spTree>
    <p:extLst>
      <p:ext uri="{BB962C8B-B14F-4D97-AF65-F5344CB8AC3E}">
        <p14:creationId xmlns:p14="http://schemas.microsoft.com/office/powerpoint/2010/main" val="2033363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education &amp; trainings by Drug Free Duval:</a:t>
            </a:r>
          </a:p>
        </p:txBody>
      </p:sp>
      <p:sp>
        <p:nvSpPr>
          <p:cNvPr id="3" name="Content Placeholder 2"/>
          <p:cNvSpPr>
            <a:spLocks noGrp="1"/>
          </p:cNvSpPr>
          <p:nvPr>
            <p:ph idx="1"/>
          </p:nvPr>
        </p:nvSpPr>
        <p:spPr>
          <a:xfrm>
            <a:off x="4876800" y="2743200"/>
            <a:ext cx="3813027" cy="3814481"/>
          </a:xfrm>
        </p:spPr>
        <p:txBody>
          <a:bodyPr/>
          <a:lstStyle/>
          <a:p>
            <a:pPr marL="0" indent="0" algn="ctr">
              <a:buNone/>
            </a:pPr>
            <a:r>
              <a:rPr lang="en-US" b="1"/>
              <a:t>The DFD Team</a:t>
            </a:r>
            <a:r>
              <a:rPr lang="en-US"/>
              <a:t>:</a:t>
            </a:r>
          </a:p>
          <a:p>
            <a:pPr marL="0" indent="0" algn="ctr">
              <a:buNone/>
            </a:pPr>
            <a:r>
              <a:rPr lang="en-US">
                <a:solidFill>
                  <a:srgbClr val="0070C0"/>
                </a:solidFill>
              </a:rPr>
              <a:t>Sally Finn </a:t>
            </a:r>
          </a:p>
          <a:p>
            <a:pPr marL="0" indent="0" algn="ctr">
              <a:buNone/>
            </a:pPr>
            <a:r>
              <a:rPr lang="en-US" b="1">
                <a:solidFill>
                  <a:schemeClr val="accent1">
                    <a:lumMod val="75000"/>
                  </a:schemeClr>
                </a:solidFill>
                <a:hlinkClick r:id="rId2">
                  <a:extLst>
                    <a:ext uri="{A12FA001-AC4F-418D-AE19-62706E023703}">
                      <ahyp:hlinkClr xmlns:ahyp="http://schemas.microsoft.com/office/drawing/2018/hyperlinkcolor" val="tx"/>
                    </a:ext>
                  </a:extLst>
                </a:hlinkClick>
              </a:rPr>
              <a:t>Sally@drugfreeduval.org</a:t>
            </a:r>
            <a:r>
              <a:rPr lang="en-US" b="1">
                <a:solidFill>
                  <a:schemeClr val="accent1">
                    <a:lumMod val="75000"/>
                  </a:schemeClr>
                </a:solidFill>
              </a:rPr>
              <a:t>  </a:t>
            </a:r>
          </a:p>
          <a:p>
            <a:pPr marL="0" indent="0" algn="ctr">
              <a:buNone/>
            </a:pPr>
            <a:r>
              <a:rPr lang="en-US">
                <a:solidFill>
                  <a:srgbClr val="0070C0"/>
                </a:solidFill>
              </a:rPr>
              <a:t>Susan Pitman</a:t>
            </a:r>
          </a:p>
          <a:p>
            <a:pPr marL="0" indent="0" algn="ctr">
              <a:buNone/>
            </a:pPr>
            <a:r>
              <a:rPr lang="en-US" b="1">
                <a:solidFill>
                  <a:schemeClr val="accent1">
                    <a:lumMod val="75000"/>
                  </a:schemeClr>
                </a:solidFill>
                <a:hlinkClick r:id="rId3">
                  <a:extLst>
                    <a:ext uri="{A12FA001-AC4F-418D-AE19-62706E023703}">
                      <ahyp:hlinkClr xmlns:ahyp="http://schemas.microsoft.com/office/drawing/2018/hyperlinkcolor" val="tx"/>
                    </a:ext>
                  </a:extLst>
                </a:hlinkClick>
              </a:rPr>
              <a:t>Susan@drugfreeduval.org</a:t>
            </a:r>
            <a:endParaRPr lang="en-US" b="1">
              <a:solidFill>
                <a:schemeClr val="accent1">
                  <a:lumMod val="75000"/>
                </a:schemeClr>
              </a:solidFill>
            </a:endParaRPr>
          </a:p>
          <a:p>
            <a:pPr marL="0" indent="0" algn="ctr">
              <a:buNone/>
            </a:pPr>
            <a:r>
              <a:rPr lang="en-US">
                <a:solidFill>
                  <a:srgbClr val="0070C0"/>
                </a:solidFill>
              </a:rPr>
              <a:t>Hannah Schaper</a:t>
            </a:r>
          </a:p>
          <a:p>
            <a:pPr marL="0" indent="0" algn="ctr">
              <a:buNone/>
            </a:pPr>
            <a:r>
              <a:rPr lang="en-US" b="1">
                <a:solidFill>
                  <a:schemeClr val="accent1">
                    <a:lumMod val="75000"/>
                  </a:schemeClr>
                </a:solidFill>
                <a:hlinkClick r:id="rId4">
                  <a:extLst>
                    <a:ext uri="{A12FA001-AC4F-418D-AE19-62706E023703}">
                      <ahyp:hlinkClr xmlns:ahyp="http://schemas.microsoft.com/office/drawing/2018/hyperlinkcolor" val="tx"/>
                    </a:ext>
                  </a:extLst>
                </a:hlinkClick>
              </a:rPr>
              <a:t>Hannah@drugfreeduval.org</a:t>
            </a:r>
            <a:r>
              <a:rPr lang="en-US" b="1">
                <a:solidFill>
                  <a:schemeClr val="accent1">
                    <a:lumMod val="75000"/>
                  </a:schemeClr>
                </a:solidFill>
              </a:rPr>
              <a:t> </a:t>
            </a:r>
          </a:p>
          <a:p>
            <a:pPr marL="0" indent="0">
              <a:buNone/>
            </a:pPr>
            <a:endParaRPr lang="en-US" sz="2800"/>
          </a:p>
          <a:p>
            <a:pPr marL="0" indent="0">
              <a:buNone/>
            </a:pPr>
            <a:endParaRPr lang="en-US"/>
          </a:p>
        </p:txBody>
      </p:sp>
      <p:sp>
        <p:nvSpPr>
          <p:cNvPr id="4" name="TextBox 3">
            <a:extLst>
              <a:ext uri="{FF2B5EF4-FFF2-40B4-BE49-F238E27FC236}">
                <a16:creationId xmlns:a16="http://schemas.microsoft.com/office/drawing/2014/main" id="{A823A7F9-2A58-42D8-9A99-24DF2DA3231D}"/>
              </a:ext>
            </a:extLst>
          </p:cNvPr>
          <p:cNvSpPr txBox="1"/>
          <p:nvPr/>
        </p:nvSpPr>
        <p:spPr>
          <a:xfrm>
            <a:off x="609600" y="2514600"/>
            <a:ext cx="4495800" cy="3293209"/>
          </a:xfrm>
          <a:prstGeom prst="rect">
            <a:avLst/>
          </a:prstGeom>
          <a:noFill/>
        </p:spPr>
        <p:txBody>
          <a:bodyPr wrap="square" rtlCol="0">
            <a:spAutoFit/>
          </a:bodyPr>
          <a:lstStyle/>
          <a:p>
            <a:pPr marL="285750" indent="-285750">
              <a:buFont typeface="Arial" panose="020B0604020202020204" pitchFamily="34" charset="0"/>
              <a:buChar char="•"/>
            </a:pPr>
            <a:r>
              <a:rPr lang="en-US" sz="1600"/>
              <a:t>Signs &amp; Symptoms of Drug Misuse</a:t>
            </a:r>
          </a:p>
          <a:p>
            <a:pPr marL="285750" indent="-285750">
              <a:buFont typeface="Arial" panose="020B0604020202020204" pitchFamily="34" charset="0"/>
              <a:buChar char="•"/>
            </a:pPr>
            <a:r>
              <a:rPr lang="en-US" sz="1600"/>
              <a:t>Drug Sharing in the State of Florida</a:t>
            </a:r>
          </a:p>
          <a:p>
            <a:pPr marL="285750" indent="-285750">
              <a:buFont typeface="Arial" panose="020B0604020202020204" pitchFamily="34" charset="0"/>
              <a:buChar char="•"/>
            </a:pPr>
            <a:r>
              <a:rPr lang="en-US" sz="1600"/>
              <a:t>Safe Storage &amp; Safe Disposal (includes Deterra disposal bags for participants)</a:t>
            </a:r>
          </a:p>
          <a:p>
            <a:pPr marL="285750" indent="-285750">
              <a:buFont typeface="Arial" panose="020B0604020202020204" pitchFamily="34" charset="0"/>
              <a:buChar char="•"/>
            </a:pPr>
            <a:r>
              <a:rPr lang="en-US" sz="1600"/>
              <a:t>Neonatal Abstinence Syndrome: Preventing Substance Exposed Newborns</a:t>
            </a:r>
          </a:p>
          <a:p>
            <a:pPr marL="285750" indent="-285750">
              <a:buFont typeface="Arial" panose="020B0604020202020204" pitchFamily="34" charset="0"/>
              <a:buChar char="•"/>
            </a:pPr>
            <a:r>
              <a:rPr lang="en-US" sz="1600"/>
              <a:t>Know the Law </a:t>
            </a:r>
          </a:p>
          <a:p>
            <a:pPr marL="285750" indent="-285750">
              <a:buFont typeface="Arial" panose="020B0604020202020204" pitchFamily="34" charset="0"/>
              <a:buChar char="•"/>
            </a:pPr>
            <a:r>
              <a:rPr lang="en-US" sz="1600"/>
              <a:t>Natural High</a:t>
            </a:r>
          </a:p>
          <a:p>
            <a:pPr marL="285750" indent="-285750">
              <a:buFont typeface="Arial" panose="020B0604020202020204" pitchFamily="34" charset="0"/>
              <a:buChar char="•"/>
            </a:pPr>
            <a:r>
              <a:rPr lang="en-US" sz="1600"/>
              <a:t>Tools of Engagement for Parents &amp; Caregivers</a:t>
            </a:r>
          </a:p>
          <a:p>
            <a:pPr marL="285750" indent="-285750">
              <a:buFont typeface="Arial" panose="020B0604020202020204" pitchFamily="34" charset="0"/>
              <a:buChar char="•"/>
            </a:pPr>
            <a:r>
              <a:rPr lang="en-US" sz="1600"/>
              <a:t>Strategic Prevention Framework: Creating Community Change</a:t>
            </a:r>
          </a:p>
        </p:txBody>
      </p:sp>
    </p:spTree>
    <p:extLst>
      <p:ext uri="{BB962C8B-B14F-4D97-AF65-F5344CB8AC3E}">
        <p14:creationId xmlns:p14="http://schemas.microsoft.com/office/powerpoint/2010/main" val="356978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 of the Problem (U.S.)</a:t>
            </a:r>
          </a:p>
        </p:txBody>
      </p:sp>
      <p:sp>
        <p:nvSpPr>
          <p:cNvPr id="3" name="Content Placeholder 2"/>
          <p:cNvSpPr>
            <a:spLocks noGrp="1"/>
          </p:cNvSpPr>
          <p:nvPr>
            <p:ph idx="1"/>
          </p:nvPr>
        </p:nvSpPr>
        <p:spPr>
          <a:xfrm>
            <a:off x="457200" y="1905001"/>
            <a:ext cx="8305800" cy="4953000"/>
          </a:xfrm>
        </p:spPr>
        <p:txBody>
          <a:bodyPr>
            <a:normAutofit/>
          </a:bodyPr>
          <a:lstStyle/>
          <a:p>
            <a:endParaRPr lang="en-US" sz="2000"/>
          </a:p>
          <a:p>
            <a:r>
              <a:rPr lang="en-US" sz="2600"/>
              <a:t>Over 72,000 drug OD deaths in U.S in 2017</a:t>
            </a:r>
          </a:p>
          <a:p>
            <a:pPr lvl="1"/>
            <a:r>
              <a:rPr lang="en-US" sz="2600"/>
              <a:t> 48,000 (67%) of the overdose deaths were opioid caused with 30,000 (42%) of the deaths caused by a specific opioid: fentanyl and fentanyl analogs</a:t>
            </a:r>
          </a:p>
          <a:p>
            <a:r>
              <a:rPr lang="en-US" sz="2800"/>
              <a:t>192 people were dying a day from overdose</a:t>
            </a:r>
          </a:p>
          <a:p>
            <a:pPr lvl="1"/>
            <a:r>
              <a:rPr lang="en-US" sz="2600"/>
              <a:t>130 of these deaths were due to opioid overdose</a:t>
            </a:r>
          </a:p>
          <a:p>
            <a:endParaRPr lang="en-US"/>
          </a:p>
        </p:txBody>
      </p:sp>
    </p:spTree>
    <p:extLst>
      <p:ext uri="{BB962C8B-B14F-4D97-AF65-F5344CB8AC3E}">
        <p14:creationId xmlns:p14="http://schemas.microsoft.com/office/powerpoint/2010/main" val="280671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745565" y="1130603"/>
            <a:ext cx="2506831" cy="4596794"/>
          </a:xfrm>
        </p:spPr>
        <p:txBody>
          <a:bodyPr anchor="ctr">
            <a:normAutofit/>
          </a:bodyPr>
          <a:lstStyle/>
          <a:p>
            <a:r>
              <a:rPr lang="en-US" sz="2800">
                <a:solidFill>
                  <a:srgbClr val="EBEBEB"/>
                </a:solidFill>
              </a:rPr>
              <a:t>Scope of the Problem (U.S.)</a:t>
            </a:r>
          </a:p>
        </p:txBody>
      </p:sp>
      <p:sp>
        <p:nvSpPr>
          <p:cNvPr id="3" name="Content Placeholder 2"/>
          <p:cNvSpPr>
            <a:spLocks noGrp="1"/>
          </p:cNvSpPr>
          <p:nvPr>
            <p:ph idx="1"/>
          </p:nvPr>
        </p:nvSpPr>
        <p:spPr>
          <a:xfrm>
            <a:off x="3967557" y="437513"/>
            <a:ext cx="4126961" cy="5954325"/>
          </a:xfrm>
        </p:spPr>
        <p:txBody>
          <a:bodyPr anchor="ctr">
            <a:normAutofit/>
          </a:bodyPr>
          <a:lstStyle/>
          <a:p>
            <a:endParaRPr lang="en-US" sz="1700"/>
          </a:p>
          <a:p>
            <a:pPr marL="0" indent="0">
              <a:buNone/>
            </a:pPr>
            <a:r>
              <a:rPr lang="en-US" sz="2000" b="1"/>
              <a:t>In 2018, CDC reported:</a:t>
            </a:r>
          </a:p>
          <a:p>
            <a:r>
              <a:rPr lang="en-US" sz="2000"/>
              <a:t>Opioid-involved death rates decreased by 2%</a:t>
            </a:r>
          </a:p>
          <a:p>
            <a:r>
              <a:rPr lang="en-US" sz="2000"/>
              <a:t>Prescription opioid-involved death rates decreased by 13.5%</a:t>
            </a:r>
          </a:p>
          <a:p>
            <a:r>
              <a:rPr lang="en-US" sz="2000"/>
              <a:t>Heroin-involved death rates decreased by 4%</a:t>
            </a:r>
          </a:p>
          <a:p>
            <a:pPr marL="0" indent="0">
              <a:buNone/>
            </a:pPr>
            <a:endParaRPr lang="en-US" sz="2000"/>
          </a:p>
          <a:p>
            <a:pPr marL="0" indent="0">
              <a:buNone/>
            </a:pPr>
            <a:r>
              <a:rPr lang="en-US" sz="2000" b="1"/>
              <a:t>All good news, but:</a:t>
            </a:r>
          </a:p>
          <a:p>
            <a:r>
              <a:rPr lang="en-US" sz="2000"/>
              <a:t>Synthetic opioid-involved death rates (excluding methadone) increased by 10%</a:t>
            </a:r>
          </a:p>
          <a:p>
            <a:endParaRPr lang="en-US" sz="2000"/>
          </a:p>
          <a:p>
            <a:pPr marL="0" indent="0">
              <a:buNone/>
            </a:pPr>
            <a:endParaRPr lang="en-US" sz="1700"/>
          </a:p>
        </p:txBody>
      </p:sp>
    </p:spTree>
    <p:extLst>
      <p:ext uri="{BB962C8B-B14F-4D97-AF65-F5344CB8AC3E}">
        <p14:creationId xmlns:p14="http://schemas.microsoft.com/office/powerpoint/2010/main" val="32634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AF74-23B5-415C-ABF2-BE8C3227340C}"/>
              </a:ext>
            </a:extLst>
          </p:cNvPr>
          <p:cNvSpPr>
            <a:spLocks noGrp="1"/>
          </p:cNvSpPr>
          <p:nvPr>
            <p:ph type="title"/>
          </p:nvPr>
        </p:nvSpPr>
        <p:spPr>
          <a:xfrm>
            <a:off x="762000" y="914400"/>
            <a:ext cx="7134560" cy="709865"/>
          </a:xfrm>
        </p:spPr>
        <p:txBody>
          <a:bodyPr/>
          <a:lstStyle/>
          <a:p>
            <a:r>
              <a:rPr lang="en-US"/>
              <a:t>Three Waves of Opioid OD Deaths</a:t>
            </a:r>
          </a:p>
        </p:txBody>
      </p:sp>
      <p:pic>
        <p:nvPicPr>
          <p:cNvPr id="5" name="Content Placeholder 4">
            <a:extLst>
              <a:ext uri="{FF2B5EF4-FFF2-40B4-BE49-F238E27FC236}">
                <a16:creationId xmlns:a16="http://schemas.microsoft.com/office/drawing/2014/main" id="{703F8333-BD70-4584-B3DB-BF3B12A79468}"/>
              </a:ext>
            </a:extLst>
          </p:cNvPr>
          <p:cNvPicPr>
            <a:picLocks noGrp="1" noChangeAspect="1"/>
          </p:cNvPicPr>
          <p:nvPr>
            <p:ph idx="1"/>
          </p:nvPr>
        </p:nvPicPr>
        <p:blipFill>
          <a:blip r:embed="rId2"/>
          <a:stretch>
            <a:fillRect/>
          </a:stretch>
        </p:blipFill>
        <p:spPr>
          <a:xfrm>
            <a:off x="609600" y="2514600"/>
            <a:ext cx="4854575" cy="3530600"/>
          </a:xfrm>
        </p:spPr>
      </p:pic>
      <p:sp>
        <p:nvSpPr>
          <p:cNvPr id="6" name="TextBox 5">
            <a:extLst>
              <a:ext uri="{FF2B5EF4-FFF2-40B4-BE49-F238E27FC236}">
                <a16:creationId xmlns:a16="http://schemas.microsoft.com/office/drawing/2014/main" id="{90D817CF-7BC4-4D5E-B765-A0D0B2AD65CF}"/>
              </a:ext>
            </a:extLst>
          </p:cNvPr>
          <p:cNvSpPr txBox="1"/>
          <p:nvPr/>
        </p:nvSpPr>
        <p:spPr>
          <a:xfrm>
            <a:off x="5791200" y="2514600"/>
            <a:ext cx="2819400" cy="3754874"/>
          </a:xfrm>
          <a:prstGeom prst="rect">
            <a:avLst/>
          </a:prstGeom>
          <a:noFill/>
        </p:spPr>
        <p:txBody>
          <a:bodyPr wrap="square" rtlCol="0">
            <a:spAutoFit/>
          </a:bodyPr>
          <a:lstStyle/>
          <a:p>
            <a:r>
              <a:rPr lang="en-US" sz="1400"/>
              <a:t>Wave 1: 1990s and a dramatic increase in overdose deaths involving prescribed opioids</a:t>
            </a:r>
            <a:br>
              <a:rPr lang="en-US" sz="1400"/>
            </a:br>
            <a:endParaRPr lang="en-US" sz="1400"/>
          </a:p>
          <a:p>
            <a:r>
              <a:rPr lang="en-US" sz="1400"/>
              <a:t>Wave 2:  Began in 2010 with rapid increases in overdose deaths involving heroin.</a:t>
            </a:r>
            <a:br>
              <a:rPr lang="en-US" sz="1400"/>
            </a:br>
            <a:endParaRPr lang="en-US" sz="1400"/>
          </a:p>
          <a:p>
            <a:r>
              <a:rPr lang="en-US" sz="1400"/>
              <a:t>Wave 3: Began in 2013 with significant increases in overdose deaths involving synthetic opioids – particularly illicitly manufactured fentanyl. Today this illicit drug is found in combination with heroin, counterfeit pills, cocaine and many other drugs.</a:t>
            </a:r>
          </a:p>
        </p:txBody>
      </p:sp>
    </p:spTree>
    <p:extLst>
      <p:ext uri="{BB962C8B-B14F-4D97-AF65-F5344CB8AC3E}">
        <p14:creationId xmlns:p14="http://schemas.microsoft.com/office/powerpoint/2010/main" val="24984863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PmasterFINAL">
  <a:themeElements>
    <a:clrScheme name="Custom 34">
      <a:dk1>
        <a:srgbClr val="115BA4"/>
      </a:dk1>
      <a:lt1>
        <a:sysClr val="window" lastClr="FFFFFF"/>
      </a:lt1>
      <a:dk2>
        <a:srgbClr val="115BA4"/>
      </a:dk2>
      <a:lt2>
        <a:srgbClr val="488F4D"/>
      </a:lt2>
      <a:accent1>
        <a:srgbClr val="115BA4"/>
      </a:accent1>
      <a:accent2>
        <a:srgbClr val="488F4D"/>
      </a:accent2>
      <a:accent3>
        <a:srgbClr val="115BA4"/>
      </a:accent3>
      <a:accent4>
        <a:srgbClr val="488F4D"/>
      </a:accent4>
      <a:accent5>
        <a:srgbClr val="115BA4"/>
      </a:accent5>
      <a:accent6>
        <a:srgbClr val="488F4D"/>
      </a:accent6>
      <a:hlink>
        <a:srgbClr val="115BA4"/>
      </a:hlink>
      <a:folHlink>
        <a:srgbClr val="115B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60</Slides>
  <Notes>45</Notes>
  <HiddenSlides>0</HiddenSlide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PPmasterFINAL</vt:lpstr>
      <vt:lpstr>Ion Boardroom</vt:lpstr>
      <vt:lpstr>Overdose Prevention and Naloxone use </vt:lpstr>
      <vt:lpstr>Overdose Prevention &amp; Naloxone Administration</vt:lpstr>
      <vt:lpstr>Instructions – Before Training</vt:lpstr>
      <vt:lpstr>Training Objectives</vt:lpstr>
      <vt:lpstr>PowerPoint Presentation</vt:lpstr>
      <vt:lpstr>What’s the problem? </vt:lpstr>
      <vt:lpstr>Scope of the Problem (U.S.)</vt:lpstr>
      <vt:lpstr>Scope of the Problem (U.S.)</vt:lpstr>
      <vt:lpstr>Three Waves of Opioid OD Deaths</vt:lpstr>
      <vt:lpstr>Scope of the Problem in Florida and in Northeast Florida </vt:lpstr>
      <vt:lpstr>Scope of the Problem: Duval March 2015-January 2021</vt:lpstr>
      <vt:lpstr>Scope of the problem: Duval  2015 - 2020</vt:lpstr>
      <vt:lpstr>How is Northeast Florida Responding? </vt:lpstr>
      <vt:lpstr>North Florida Poly-Drug Task Force </vt:lpstr>
      <vt:lpstr>Marriage of Prevention &amp; Harm Reduction</vt:lpstr>
      <vt:lpstr>Marriage of Prevention &amp; Harm Reduction</vt:lpstr>
      <vt:lpstr>Critical Legislation</vt:lpstr>
      <vt:lpstr>Overdose Prevention Legislation</vt:lpstr>
      <vt:lpstr>911 Good Samaritan Act</vt:lpstr>
      <vt:lpstr>Florida 911 Good Samaritan Act</vt:lpstr>
      <vt:lpstr>Florida 911 Good Samaritan Act: Limitations</vt:lpstr>
      <vt:lpstr>PowerPoint Presentation</vt:lpstr>
      <vt:lpstr>Florida Naloxone Law</vt:lpstr>
      <vt:lpstr>Florida Naloxone Law</vt:lpstr>
      <vt:lpstr>Florida Naloxone Law</vt:lpstr>
      <vt:lpstr>Florida Naloxone Law - Expanded</vt:lpstr>
      <vt:lpstr>Recognizing and Responding to Opioid Overdose</vt:lpstr>
      <vt:lpstr>What happens in an opioid overdose?</vt:lpstr>
      <vt:lpstr>PowerPoint Presentation</vt:lpstr>
      <vt:lpstr>Who is at risk for opioid overdose and why?</vt:lpstr>
      <vt:lpstr>Who is at risk for opioid overdose and why?</vt:lpstr>
      <vt:lpstr>Signs of Opioid Overdose</vt:lpstr>
      <vt:lpstr>Overdose Reversal Untruths</vt:lpstr>
      <vt:lpstr>Responding to an Opioid Overdose</vt:lpstr>
      <vt:lpstr>Check Responsiveness – Sternal Rub</vt:lpstr>
      <vt:lpstr>Call 911</vt:lpstr>
      <vt:lpstr>Administer Narcan</vt:lpstr>
      <vt:lpstr>Administer Narcan</vt:lpstr>
      <vt:lpstr>Administer Narcan</vt:lpstr>
      <vt:lpstr>Administer Narcan</vt:lpstr>
      <vt:lpstr>Administer Narcan</vt:lpstr>
      <vt:lpstr>Do I need the second dose? </vt:lpstr>
      <vt:lpstr>Administer Narcan</vt:lpstr>
      <vt:lpstr>Recovery Position</vt:lpstr>
      <vt:lpstr>All About Naloxone</vt:lpstr>
      <vt:lpstr>How Narcan Works </vt:lpstr>
      <vt:lpstr>Narcan</vt:lpstr>
      <vt:lpstr>Side Effects of Narcan</vt:lpstr>
      <vt:lpstr>Narcan Storage</vt:lpstr>
      <vt:lpstr>Narcan Cost</vt:lpstr>
      <vt:lpstr>Naloxone: Myth vs. Fact</vt:lpstr>
      <vt:lpstr>Misconceptions About Naloxone</vt:lpstr>
      <vt:lpstr>Misconceptions About Naloxone</vt:lpstr>
      <vt:lpstr>Misconceptions About Naloxone</vt:lpstr>
      <vt:lpstr>Misconceptions About Naloxone</vt:lpstr>
      <vt:lpstr>Misconceptions About Naloxone</vt:lpstr>
      <vt:lpstr>Impact of Naloxone</vt:lpstr>
      <vt:lpstr>Community Contacts:</vt:lpstr>
      <vt:lpstr>Instructions – After Training</vt:lpstr>
      <vt:lpstr>Additional education &amp; trainings by Drug Free Duval: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Overdose Prevention and Naloxone use</dc:title>
  <dc:creator>laura.viafora@yahoo.com</dc:creator>
  <cp:revision>1</cp:revision>
  <dcterms:created xsi:type="dcterms:W3CDTF">2020-11-14T19:06:24Z</dcterms:created>
  <dcterms:modified xsi:type="dcterms:W3CDTF">2021-02-22T15:00:19Z</dcterms:modified>
</cp:coreProperties>
</file>